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5" r:id="rId1"/>
  </p:sldMasterIdLst>
  <p:notesMasterIdLst>
    <p:notesMasterId r:id="rId33"/>
  </p:notesMasterIdLst>
  <p:sldIdLst>
    <p:sldId id="256" r:id="rId2"/>
    <p:sldId id="543" r:id="rId3"/>
    <p:sldId id="528" r:id="rId4"/>
    <p:sldId id="545" r:id="rId5"/>
    <p:sldId id="547" r:id="rId6"/>
    <p:sldId id="548" r:id="rId7"/>
    <p:sldId id="529" r:id="rId8"/>
    <p:sldId id="541" r:id="rId9"/>
    <p:sldId id="531" r:id="rId10"/>
    <p:sldId id="532" r:id="rId11"/>
    <p:sldId id="511" r:id="rId12"/>
    <p:sldId id="539" r:id="rId13"/>
    <p:sldId id="542" r:id="rId14"/>
    <p:sldId id="535" r:id="rId15"/>
    <p:sldId id="536" r:id="rId16"/>
    <p:sldId id="537" r:id="rId17"/>
    <p:sldId id="538" r:id="rId18"/>
    <p:sldId id="540" r:id="rId19"/>
    <p:sldId id="518" r:id="rId20"/>
    <p:sldId id="519" r:id="rId21"/>
    <p:sldId id="516" r:id="rId22"/>
    <p:sldId id="517" r:id="rId23"/>
    <p:sldId id="544" r:id="rId24"/>
    <p:sldId id="521" r:id="rId25"/>
    <p:sldId id="522" r:id="rId26"/>
    <p:sldId id="523" r:id="rId27"/>
    <p:sldId id="524" r:id="rId28"/>
    <p:sldId id="525" r:id="rId29"/>
    <p:sldId id="526" r:id="rId30"/>
    <p:sldId id="546" r:id="rId31"/>
    <p:sldId id="527" r:id="rId32"/>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12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FF00"/>
    <a:srgbClr val="DCE7F3"/>
    <a:srgbClr val="0070C0"/>
    <a:srgbClr val="FFFFFF"/>
    <a:srgbClr val="4977B0"/>
    <a:srgbClr val="B9819E"/>
    <a:srgbClr val="D0D8E9"/>
    <a:srgbClr val="CDC08D"/>
    <a:srgbClr val="F0E0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10" autoAdjust="0"/>
    <p:restoredTop sz="86761" autoAdjust="0"/>
  </p:normalViewPr>
  <p:slideViewPr>
    <p:cSldViewPr>
      <p:cViewPr varScale="1">
        <p:scale>
          <a:sx n="128" d="100"/>
          <a:sy n="128" d="100"/>
        </p:scale>
        <p:origin x="1424" y="168"/>
      </p:cViewPr>
      <p:guideLst>
        <p:guide orient="horz" pos="1800"/>
        <p:guide pos="1296"/>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093253-51AE-4C40-AB6B-AA3A7DF4D210}" type="datetimeFigureOut">
              <a:rPr lang="en-US" smtClean="0"/>
              <a:pPr/>
              <a:t>4/9/24</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9729AB-B77D-48AE-AA10-D1BD2B4D03EA}" type="slidenum">
              <a:rPr lang="en-US" smtClean="0"/>
              <a:pPr/>
              <a:t>‹#›</a:t>
            </a:fld>
            <a:endParaRPr lang="en-US"/>
          </a:p>
        </p:txBody>
      </p:sp>
    </p:spTree>
    <p:extLst>
      <p:ext uri="{BB962C8B-B14F-4D97-AF65-F5344CB8AC3E}">
        <p14:creationId xmlns:p14="http://schemas.microsoft.com/office/powerpoint/2010/main" val="2560305392"/>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9729AB-B77D-48AE-AA10-D1BD2B4D03EA}" type="slidenum">
              <a:rPr lang="en-US" smtClean="0"/>
              <a:pPr/>
              <a:t>1</a:t>
            </a:fld>
            <a:endParaRPr lang="en-US"/>
          </a:p>
        </p:txBody>
      </p:sp>
    </p:spTree>
    <p:extLst>
      <p:ext uri="{BB962C8B-B14F-4D97-AF65-F5344CB8AC3E}">
        <p14:creationId xmlns:p14="http://schemas.microsoft.com/office/powerpoint/2010/main" val="2166317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dirty="0" err="1"/>
              <a:t>piiiipeliiiiining</a:t>
            </a:r>
            <a:endParaRPr lang="en-US" dirty="0"/>
          </a:p>
        </p:txBody>
      </p:sp>
      <p:sp>
        <p:nvSpPr>
          <p:cNvPr id="4" name="Slide Number Placeholder 3"/>
          <p:cNvSpPr>
            <a:spLocks noGrp="1"/>
          </p:cNvSpPr>
          <p:nvPr>
            <p:ph type="sldNum" sz="quarter" idx="5"/>
          </p:nvPr>
        </p:nvSpPr>
        <p:spPr/>
        <p:txBody>
          <a:bodyPr/>
          <a:lstStyle/>
          <a:p>
            <a:fld id="{999729AB-B77D-48AE-AA10-D1BD2B4D03EA}" type="slidenum">
              <a:rPr lang="en-US" smtClean="0"/>
              <a:pPr/>
              <a:t>17</a:t>
            </a:fld>
            <a:endParaRPr lang="en-US"/>
          </a:p>
        </p:txBody>
      </p:sp>
    </p:spTree>
    <p:extLst>
      <p:ext uri="{BB962C8B-B14F-4D97-AF65-F5344CB8AC3E}">
        <p14:creationId xmlns:p14="http://schemas.microsoft.com/office/powerpoint/2010/main" val="2272187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in the simplest form, it's just a dumb FSM, but it can be made arbitrarily complex</a:t>
            </a:r>
          </a:p>
          <a:p>
            <a:r>
              <a:rPr lang="en-US" dirty="0"/>
              <a:t>	- some historical CPUs made the microcode processor SO complex that you could literally make the CPU act like different CPUs by loading different microcode… when it booted up</a:t>
            </a:r>
          </a:p>
          <a:p>
            <a:r>
              <a:rPr lang="en-US" dirty="0"/>
              <a:t>	- yeah it got crazy there for a while</a:t>
            </a:r>
          </a:p>
        </p:txBody>
      </p:sp>
      <p:sp>
        <p:nvSpPr>
          <p:cNvPr id="4" name="Slide Number Placeholder 3"/>
          <p:cNvSpPr>
            <a:spLocks noGrp="1"/>
          </p:cNvSpPr>
          <p:nvPr>
            <p:ph type="sldNum" sz="quarter" idx="5"/>
          </p:nvPr>
        </p:nvSpPr>
        <p:spPr/>
        <p:txBody>
          <a:bodyPr/>
          <a:lstStyle/>
          <a:p>
            <a:fld id="{999729AB-B77D-48AE-AA10-D1BD2B4D03EA}" type="slidenum">
              <a:rPr lang="en-US" smtClean="0"/>
              <a:pPr/>
              <a:t>25</a:t>
            </a:fld>
            <a:endParaRPr lang="en-US"/>
          </a:p>
        </p:txBody>
      </p:sp>
    </p:spTree>
    <p:extLst>
      <p:ext uri="{BB962C8B-B14F-4D97-AF65-F5344CB8AC3E}">
        <p14:creationId xmlns:p14="http://schemas.microsoft.com/office/powerpoint/2010/main" val="4100109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CLEARLY you need to have a VERY STRONG CHAIN OF TRUST when updating your CPU's firmware</a:t>
            </a:r>
          </a:p>
        </p:txBody>
      </p:sp>
      <p:sp>
        <p:nvSpPr>
          <p:cNvPr id="4" name="Slide Number Placeholder 3"/>
          <p:cNvSpPr>
            <a:spLocks noGrp="1"/>
          </p:cNvSpPr>
          <p:nvPr>
            <p:ph type="sldNum" sz="quarter" idx="5"/>
          </p:nvPr>
        </p:nvSpPr>
        <p:spPr/>
        <p:txBody>
          <a:bodyPr/>
          <a:lstStyle/>
          <a:p>
            <a:fld id="{999729AB-B77D-48AE-AA10-D1BD2B4D03EA}" type="slidenum">
              <a:rPr lang="en-US" smtClean="0"/>
              <a:pPr/>
              <a:t>26</a:t>
            </a:fld>
            <a:endParaRPr lang="en-US"/>
          </a:p>
        </p:txBody>
      </p:sp>
    </p:spTree>
    <p:extLst>
      <p:ext uri="{BB962C8B-B14F-4D97-AF65-F5344CB8AC3E}">
        <p14:creationId xmlns:p14="http://schemas.microsoft.com/office/powerpoint/2010/main" val="3674917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only </a:t>
            </a:r>
            <a:r>
              <a:rPr lang="en-US" dirty="0" err="1"/>
              <a:t>sqrmaxrstdec</a:t>
            </a:r>
            <a:r>
              <a:rPr lang="en-US" dirty="0"/>
              <a:t> is a fake x86 instruction. the other two are real :^)</a:t>
            </a:r>
          </a:p>
        </p:txBody>
      </p:sp>
      <p:sp>
        <p:nvSpPr>
          <p:cNvPr id="4" name="Slide Number Placeholder 3"/>
          <p:cNvSpPr>
            <a:spLocks noGrp="1"/>
          </p:cNvSpPr>
          <p:nvPr>
            <p:ph type="sldNum" sz="quarter" idx="5"/>
          </p:nvPr>
        </p:nvSpPr>
        <p:spPr/>
        <p:txBody>
          <a:bodyPr/>
          <a:lstStyle/>
          <a:p>
            <a:fld id="{999729AB-B77D-48AE-AA10-D1BD2B4D03EA}" type="slidenum">
              <a:rPr lang="en-US" smtClean="0"/>
              <a:pPr/>
              <a:t>27</a:t>
            </a:fld>
            <a:endParaRPr lang="en-US"/>
          </a:p>
        </p:txBody>
      </p:sp>
    </p:spTree>
    <p:extLst>
      <p:ext uri="{BB962C8B-B14F-4D97-AF65-F5344CB8AC3E}">
        <p14:creationId xmlns:p14="http://schemas.microsoft.com/office/powerpoint/2010/main" val="1265174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9729AB-B77D-48AE-AA10-D1BD2B4D03EA}" type="slidenum">
              <a:rPr lang="en-US" smtClean="0"/>
              <a:pPr/>
              <a:t>28</a:t>
            </a:fld>
            <a:endParaRPr lang="en-US"/>
          </a:p>
        </p:txBody>
      </p:sp>
    </p:spTree>
    <p:extLst>
      <p:ext uri="{BB962C8B-B14F-4D97-AF65-F5344CB8AC3E}">
        <p14:creationId xmlns:p14="http://schemas.microsoft.com/office/powerpoint/2010/main" val="585473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one example is </a:t>
            </a:r>
            <a:r>
              <a:rPr lang="en-US" i="1" dirty="0"/>
              <a:t>exceptions,</a:t>
            </a:r>
            <a:r>
              <a:rPr lang="en-US" i="0" dirty="0"/>
              <a:t> which is "when your program crashes"</a:t>
            </a:r>
          </a:p>
          <a:p>
            <a:r>
              <a:rPr lang="en-US" i="0" dirty="0"/>
              <a:t>	- like those out of bounds memory accesses</a:t>
            </a:r>
          </a:p>
          <a:p>
            <a:r>
              <a:rPr lang="en-US" i="0" dirty="0"/>
              <a:t>- exceptions cause a </a:t>
            </a:r>
            <a:r>
              <a:rPr lang="en-US" i="1" dirty="0"/>
              <a:t>whole bunch of things</a:t>
            </a:r>
            <a:r>
              <a:rPr lang="en-US" i="0" dirty="0"/>
              <a:t> to happen under a variety of different circumstances</a:t>
            </a:r>
          </a:p>
          <a:p>
            <a:r>
              <a:rPr lang="en-US" i="0" dirty="0"/>
              <a:t>	- so having a </a:t>
            </a:r>
            <a:r>
              <a:rPr lang="en-US" i="0" dirty="0" err="1"/>
              <a:t>microcoded</a:t>
            </a:r>
            <a:r>
              <a:rPr lang="en-US" i="0" dirty="0"/>
              <a:t> program to do that is much easier than making a complex hardcoded FSM</a:t>
            </a:r>
          </a:p>
          <a:p>
            <a:r>
              <a:rPr lang="en-US" i="0" dirty="0"/>
              <a:t>- other microcode applications include interrupts (similar to exceptions), switching processes, handling virtual memory, and so on.</a:t>
            </a:r>
          </a:p>
        </p:txBody>
      </p:sp>
      <p:sp>
        <p:nvSpPr>
          <p:cNvPr id="4" name="Slide Number Placeholder 3"/>
          <p:cNvSpPr>
            <a:spLocks noGrp="1"/>
          </p:cNvSpPr>
          <p:nvPr>
            <p:ph type="sldNum" sz="quarter" idx="5"/>
          </p:nvPr>
        </p:nvSpPr>
        <p:spPr/>
        <p:txBody>
          <a:bodyPr/>
          <a:lstStyle/>
          <a:p>
            <a:fld id="{999729AB-B77D-48AE-AA10-D1BD2B4D03EA}" type="slidenum">
              <a:rPr lang="en-US" smtClean="0"/>
              <a:pPr/>
              <a:t>31</a:t>
            </a:fld>
            <a:endParaRPr lang="en-US"/>
          </a:p>
        </p:txBody>
      </p:sp>
    </p:spTree>
    <p:extLst>
      <p:ext uri="{BB962C8B-B14F-4D97-AF65-F5344CB8AC3E}">
        <p14:creationId xmlns:p14="http://schemas.microsoft.com/office/powerpoint/2010/main" val="749469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*again these are just EXAMPLE NUMBERS to make the math work out nicely.</a:t>
            </a:r>
          </a:p>
          <a:p>
            <a:pPr marL="171450" indent="-171450">
              <a:buFont typeface="Arial" panose="020B0604020202020204" pitchFamily="34" charset="0"/>
              <a:buChar char="•"/>
            </a:pPr>
            <a:r>
              <a:rPr lang="en-US" dirty="0"/>
              <a:t>1 / (1 ns) = 1 GHz</a:t>
            </a:r>
          </a:p>
          <a:p>
            <a:pPr marL="171450" indent="-171450">
              <a:buFont typeface="Arial" panose="020B0604020202020204" pitchFamily="34" charset="0"/>
              <a:buChar char="•"/>
            </a:pPr>
            <a:r>
              <a:rPr lang="en-US" dirty="0"/>
              <a:t>for now, let's just assume instruction memory is much faster than data memory (which can be true in e.g. some embedded systems)</a:t>
            </a:r>
          </a:p>
        </p:txBody>
      </p:sp>
      <p:sp>
        <p:nvSpPr>
          <p:cNvPr id="4" name="Slide Number Placeholder 3"/>
          <p:cNvSpPr>
            <a:spLocks noGrp="1"/>
          </p:cNvSpPr>
          <p:nvPr>
            <p:ph type="sldNum" sz="quarter" idx="5"/>
          </p:nvPr>
        </p:nvSpPr>
        <p:spPr/>
        <p:txBody>
          <a:bodyPr/>
          <a:lstStyle/>
          <a:p>
            <a:fld id="{999729AB-B77D-48AE-AA10-D1BD2B4D03EA}" type="slidenum">
              <a:rPr lang="en-US" smtClean="0"/>
              <a:pPr/>
              <a:t>5</a:t>
            </a:fld>
            <a:endParaRPr lang="en-US"/>
          </a:p>
        </p:txBody>
      </p:sp>
    </p:spTree>
    <p:extLst>
      <p:ext uri="{BB962C8B-B14F-4D97-AF65-F5344CB8AC3E}">
        <p14:creationId xmlns:p14="http://schemas.microsoft.com/office/powerpoint/2010/main" val="646311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for practical reasons, we can't change the length of the clock cycle for each instruction, so it's easier to just make the clock faster and split each instruction into multiple cycles.</a:t>
            </a:r>
          </a:p>
        </p:txBody>
      </p:sp>
      <p:sp>
        <p:nvSpPr>
          <p:cNvPr id="4" name="Slide Number Placeholder 3"/>
          <p:cNvSpPr>
            <a:spLocks noGrp="1"/>
          </p:cNvSpPr>
          <p:nvPr>
            <p:ph type="sldNum" sz="quarter" idx="5"/>
          </p:nvPr>
        </p:nvSpPr>
        <p:spPr/>
        <p:txBody>
          <a:bodyPr/>
          <a:lstStyle/>
          <a:p>
            <a:fld id="{999729AB-B77D-48AE-AA10-D1BD2B4D03EA}" type="slidenum">
              <a:rPr lang="en-US" smtClean="0"/>
              <a:pPr/>
              <a:t>7</a:t>
            </a:fld>
            <a:endParaRPr lang="en-US"/>
          </a:p>
        </p:txBody>
      </p:sp>
    </p:spTree>
    <p:extLst>
      <p:ext uri="{BB962C8B-B14F-4D97-AF65-F5344CB8AC3E}">
        <p14:creationId xmlns:p14="http://schemas.microsoft.com/office/powerpoint/2010/main" val="445784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total time in the single cycle is 45ns (15*3), and the multicycle is only 21ns (15+3+3)</a:t>
            </a:r>
          </a:p>
          <a:p>
            <a:r>
              <a:rPr lang="en-US" dirty="0"/>
              <a:t>- </a:t>
            </a:r>
            <a:r>
              <a:rPr lang="en-US" dirty="0" err="1"/>
              <a:t>ofc</a:t>
            </a:r>
            <a:r>
              <a:rPr lang="en-US" dirty="0"/>
              <a:t>, if we're talking a 100:1 speed ratio for the RAM, then we're saving </a:t>
            </a:r>
            <a:r>
              <a:rPr lang="en-US" i="1" dirty="0"/>
              <a:t>even more </a:t>
            </a:r>
            <a:r>
              <a:rPr lang="en-US" i="0" dirty="0"/>
              <a:t>time.</a:t>
            </a:r>
          </a:p>
          <a:p>
            <a:r>
              <a:rPr lang="en-US" i="0" dirty="0"/>
              <a:t>- a 15 ns clock time = ~66MHz, and a 1 ns clock time = 1GHz</a:t>
            </a:r>
          </a:p>
        </p:txBody>
      </p:sp>
      <p:sp>
        <p:nvSpPr>
          <p:cNvPr id="4" name="Slide Number Placeholder 3"/>
          <p:cNvSpPr>
            <a:spLocks noGrp="1"/>
          </p:cNvSpPr>
          <p:nvPr>
            <p:ph type="sldNum" sz="quarter" idx="5"/>
          </p:nvPr>
        </p:nvSpPr>
        <p:spPr/>
        <p:txBody>
          <a:bodyPr/>
          <a:lstStyle/>
          <a:p>
            <a:fld id="{999729AB-B77D-48AE-AA10-D1BD2B4D03EA}" type="slidenum">
              <a:rPr lang="en-US" smtClean="0"/>
              <a:pPr/>
              <a:t>8</a:t>
            </a:fld>
            <a:endParaRPr lang="en-US"/>
          </a:p>
        </p:txBody>
      </p:sp>
    </p:spTree>
    <p:extLst>
      <p:ext uri="{BB962C8B-B14F-4D97-AF65-F5344CB8AC3E}">
        <p14:creationId xmlns:p14="http://schemas.microsoft.com/office/powerpoint/2010/main" val="2048698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they're called "pipeline registers" because the next design after multicycle is </a:t>
            </a:r>
            <a:r>
              <a:rPr lang="en-US" i="1" dirty="0"/>
              <a:t>pipelining,</a:t>
            </a:r>
            <a:r>
              <a:rPr lang="en-US" i="0" dirty="0"/>
              <a:t> where you </a:t>
            </a:r>
            <a:r>
              <a:rPr lang="en-US" i="1" dirty="0"/>
              <a:t>keep fetching instructions on every cycle</a:t>
            </a:r>
            <a:r>
              <a:rPr lang="en-US" i="0" dirty="0"/>
              <a:t> in an assembly-line fashion.</a:t>
            </a:r>
            <a:endParaRPr lang="en-US" dirty="0"/>
          </a:p>
          <a:p>
            <a:r>
              <a:rPr lang="en-US" dirty="0"/>
              <a:t>- the first pipeline register holds e.g. the PC and the instruction that was fetched</a:t>
            </a:r>
          </a:p>
          <a:p>
            <a:r>
              <a:rPr lang="en-US" dirty="0"/>
              <a:t>- the next one holds the register values, immediate value, and control signals for all the subsequent phases</a:t>
            </a:r>
          </a:p>
          <a:p>
            <a:r>
              <a:rPr lang="en-US" dirty="0"/>
              <a:t>- the third one holds the ALU result and one of the register values</a:t>
            </a:r>
          </a:p>
          <a:p>
            <a:r>
              <a:rPr lang="en-US" dirty="0"/>
              <a:t>- the fourth one holds the loaded value from memory if any</a:t>
            </a:r>
          </a:p>
          <a:p>
            <a:r>
              <a:rPr lang="en-US" dirty="0"/>
              <a:t>- this is just how THIS PARTICULAR CPU WORKS, THEY ARE NOT ALL DESIGNED EXACTLY LIKE THIS</a:t>
            </a:r>
          </a:p>
        </p:txBody>
      </p:sp>
      <p:sp>
        <p:nvSpPr>
          <p:cNvPr id="4" name="Slide Number Placeholder 3"/>
          <p:cNvSpPr>
            <a:spLocks noGrp="1"/>
          </p:cNvSpPr>
          <p:nvPr>
            <p:ph type="sldNum" sz="quarter" idx="10"/>
          </p:nvPr>
        </p:nvSpPr>
        <p:spPr/>
        <p:txBody>
          <a:bodyPr/>
          <a:lstStyle/>
          <a:p>
            <a:fld id="{999729AB-B77D-48AE-AA10-D1BD2B4D03EA}" type="slidenum">
              <a:rPr lang="en-US" smtClean="0"/>
              <a:pPr/>
              <a:t>9</a:t>
            </a:fld>
            <a:endParaRPr lang="en-US"/>
          </a:p>
        </p:txBody>
      </p:sp>
    </p:spTree>
    <p:extLst>
      <p:ext uri="{BB962C8B-B14F-4D97-AF65-F5344CB8AC3E}">
        <p14:creationId xmlns:p14="http://schemas.microsoft.com/office/powerpoint/2010/main" val="3865851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"add" thing moving here is just an abstract concept of "the data and control signals needed for the add instruction"</a:t>
            </a:r>
          </a:p>
          <a:p>
            <a:r>
              <a:rPr lang="en-US" dirty="0"/>
              <a:t>	- the encoded machine instruction isn't actually going to every part of the CPU</a:t>
            </a:r>
          </a:p>
        </p:txBody>
      </p:sp>
      <p:sp>
        <p:nvSpPr>
          <p:cNvPr id="4" name="Slide Number Placeholder 3"/>
          <p:cNvSpPr>
            <a:spLocks noGrp="1"/>
          </p:cNvSpPr>
          <p:nvPr>
            <p:ph type="sldNum" sz="quarter" idx="5"/>
          </p:nvPr>
        </p:nvSpPr>
        <p:spPr/>
        <p:txBody>
          <a:bodyPr/>
          <a:lstStyle/>
          <a:p>
            <a:fld id="{999729AB-B77D-48AE-AA10-D1BD2B4D03EA}" type="slidenum">
              <a:rPr lang="en-US" smtClean="0"/>
              <a:pPr/>
              <a:t>10</a:t>
            </a:fld>
            <a:endParaRPr lang="en-US"/>
          </a:p>
        </p:txBody>
      </p:sp>
    </p:spTree>
    <p:extLst>
      <p:ext uri="{BB962C8B-B14F-4D97-AF65-F5344CB8AC3E}">
        <p14:creationId xmlns:p14="http://schemas.microsoft.com/office/powerpoint/2010/main" val="1991807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you can't do an instruction in less than 1 cycle…</a:t>
            </a:r>
          </a:p>
          <a:p>
            <a:r>
              <a:rPr lang="en-US" dirty="0"/>
              <a:t>	- but you CAN do MORE THAN ONE instruction per cycle, which means the CPI &lt; 1!!!</a:t>
            </a:r>
          </a:p>
          <a:p>
            <a:r>
              <a:rPr lang="en-US" dirty="0"/>
              <a:t>	- but for that we typically use the reciprocal, IPC (instructions per cycle)</a:t>
            </a:r>
          </a:p>
        </p:txBody>
      </p:sp>
      <p:sp>
        <p:nvSpPr>
          <p:cNvPr id="4" name="Slide Number Placeholder 3"/>
          <p:cNvSpPr>
            <a:spLocks noGrp="1"/>
          </p:cNvSpPr>
          <p:nvPr>
            <p:ph type="sldNum" sz="quarter" idx="5"/>
          </p:nvPr>
        </p:nvSpPr>
        <p:spPr/>
        <p:txBody>
          <a:bodyPr/>
          <a:lstStyle/>
          <a:p>
            <a:fld id="{999729AB-B77D-48AE-AA10-D1BD2B4D03EA}" type="slidenum">
              <a:rPr lang="en-US" smtClean="0"/>
              <a:pPr/>
              <a:t>12</a:t>
            </a:fld>
            <a:endParaRPr lang="en-US"/>
          </a:p>
        </p:txBody>
      </p:sp>
    </p:spTree>
    <p:extLst>
      <p:ext uri="{BB962C8B-B14F-4D97-AF65-F5344CB8AC3E}">
        <p14:creationId xmlns:p14="http://schemas.microsoft.com/office/powerpoint/2010/main" val="836081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it's pretty common for loads to outnumber stores.</a:t>
            </a:r>
          </a:p>
          <a:p>
            <a:r>
              <a:rPr lang="en-US" dirty="0"/>
              <a:t>	- think about it: if you put a value in a variable, and then use that variable several times, that's one store followed by several loads.</a:t>
            </a:r>
          </a:p>
        </p:txBody>
      </p:sp>
      <p:sp>
        <p:nvSpPr>
          <p:cNvPr id="4" name="Slide Number Placeholder 3"/>
          <p:cNvSpPr>
            <a:spLocks noGrp="1"/>
          </p:cNvSpPr>
          <p:nvPr>
            <p:ph type="sldNum" sz="quarter" idx="5"/>
          </p:nvPr>
        </p:nvSpPr>
        <p:spPr/>
        <p:txBody>
          <a:bodyPr/>
          <a:lstStyle/>
          <a:p>
            <a:fld id="{999729AB-B77D-48AE-AA10-D1BD2B4D03EA}" type="slidenum">
              <a:rPr lang="en-US" smtClean="0"/>
              <a:pPr/>
              <a:t>14</a:t>
            </a:fld>
            <a:endParaRPr lang="en-US"/>
          </a:p>
        </p:txBody>
      </p:sp>
    </p:spTree>
    <p:extLst>
      <p:ext uri="{BB962C8B-B14F-4D97-AF65-F5344CB8AC3E}">
        <p14:creationId xmlns:p14="http://schemas.microsoft.com/office/powerpoint/2010/main" val="3591432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9729AB-B77D-48AE-AA10-D1BD2B4D03EA}" type="slidenum">
              <a:rPr lang="en-US" smtClean="0"/>
              <a:pPr/>
              <a:t>15</a:t>
            </a:fld>
            <a:endParaRPr lang="en-US"/>
          </a:p>
        </p:txBody>
      </p:sp>
    </p:spTree>
    <p:extLst>
      <p:ext uri="{BB962C8B-B14F-4D97-AF65-F5344CB8AC3E}">
        <p14:creationId xmlns:p14="http://schemas.microsoft.com/office/powerpoint/2010/main" val="1655939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20272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14501"/>
            <a:ext cx="7772400" cy="1225021"/>
          </a:xfrm>
        </p:spPr>
        <p:txBody>
          <a:bodyPr anchor="b">
            <a:noAutofit/>
          </a:bodyPr>
          <a:lstStyle>
            <a:lvl1pPr algn="l">
              <a:defRPr sz="4800"/>
            </a:lvl1pPr>
          </a:lstStyle>
          <a:p>
            <a:r>
              <a:rPr lang="en-US" dirty="0"/>
              <a:t>Click to edit Master title style</a:t>
            </a:r>
          </a:p>
        </p:txBody>
      </p:sp>
      <p:sp>
        <p:nvSpPr>
          <p:cNvPr id="3" name="Subtitle 2"/>
          <p:cNvSpPr>
            <a:spLocks noGrp="1"/>
          </p:cNvSpPr>
          <p:nvPr>
            <p:ph type="subTitle" idx="1"/>
          </p:nvPr>
        </p:nvSpPr>
        <p:spPr>
          <a:xfrm>
            <a:off x="685800" y="3177645"/>
            <a:ext cx="7772400" cy="1460500"/>
          </a:xfrm>
          <a:noFill/>
        </p:spPr>
        <p:txBody>
          <a:bodyPr>
            <a:normAutofit/>
          </a:bodyPr>
          <a:lstStyle>
            <a:lvl1pPr marL="0" indent="0" algn="l">
              <a:buNone/>
              <a:defRPr sz="2400">
                <a:solidFill>
                  <a:schemeClr val="bg1"/>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r>
              <a:rPr lang="is-IS"/>
              <a:t>CS447</a:t>
            </a:r>
            <a:endParaRPr lang="en-US" dirty="0"/>
          </a:p>
        </p:txBody>
      </p:sp>
      <p:sp>
        <p:nvSpPr>
          <p:cNvPr id="6" name="Slide Number Placeholder 5"/>
          <p:cNvSpPr>
            <a:spLocks noGrp="1"/>
          </p:cNvSpPr>
          <p:nvPr>
            <p:ph type="sldNum" sz="quarter" idx="12"/>
          </p:nvPr>
        </p:nvSpPr>
        <p:spPr/>
        <p:txBody>
          <a:bodyPr/>
          <a:lstStyle/>
          <a:p>
            <a:fld id="{3552B95B-556F-44BD-91A5-D80C1B9E2BB3}" type="slidenum">
              <a:rPr lang="en-US" smtClean="0"/>
              <a:pPr/>
              <a:t>‹#›</a:t>
            </a:fld>
            <a:endParaRPr lang="en-US"/>
          </a:p>
        </p:txBody>
      </p:sp>
      <p:sp>
        <p:nvSpPr>
          <p:cNvPr id="7" name="Rectangle 6"/>
          <p:cNvSpPr/>
          <p:nvPr/>
        </p:nvSpPr>
        <p:spPr>
          <a:xfrm>
            <a:off x="0" y="3162300"/>
            <a:ext cx="9144000" cy="18288"/>
          </a:xfrm>
          <a:prstGeom prst="rect">
            <a:avLst/>
          </a:prstGeom>
          <a:solidFill>
            <a:srgbClr val="563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dirty="0"/>
          </a:p>
        </p:txBody>
      </p:sp>
    </p:spTree>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792288" y="4472783"/>
            <a:ext cx="5486400" cy="670719"/>
          </a:xfrm>
        </p:spPr>
        <p:txBody>
          <a:bodyPr/>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Click to edit Master text styles</a:t>
            </a:r>
          </a:p>
        </p:txBody>
      </p:sp>
      <p:sp>
        <p:nvSpPr>
          <p:cNvPr id="5" name="Date Placeholder 4"/>
          <p:cNvSpPr>
            <a:spLocks noGrp="1"/>
          </p:cNvSpPr>
          <p:nvPr>
            <p:ph type="dt" sz="half" idx="10"/>
          </p:nvPr>
        </p:nvSpPr>
        <p:spPr>
          <a:xfrm>
            <a:off x="457200" y="5296960"/>
            <a:ext cx="2133600" cy="304271"/>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is-IS"/>
              <a:t>CS447</a:t>
            </a:r>
            <a:endParaRPr lang="en-US"/>
          </a:p>
        </p:txBody>
      </p:sp>
      <p:sp>
        <p:nvSpPr>
          <p:cNvPr id="7" name="Slide Number Placeholder 6"/>
          <p:cNvSpPr>
            <a:spLocks noGrp="1"/>
          </p:cNvSpPr>
          <p:nvPr>
            <p:ph type="sldNum" sz="quarter" idx="12"/>
          </p:nvPr>
        </p:nvSpPr>
        <p:spPr/>
        <p:txBody>
          <a:bodyPr/>
          <a:lstStyle/>
          <a:p>
            <a:fld id="{3552B95B-556F-44BD-91A5-D80C1B9E2BB3}" type="slidenum">
              <a:rPr lang="en-US" smtClean="0"/>
              <a:pPr/>
              <a:t>‹#›</a:t>
            </a:fld>
            <a:endParaRPr lang="en-US"/>
          </a:p>
        </p:txBody>
      </p:sp>
    </p:spTree>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5296960"/>
            <a:ext cx="2133600" cy="304271"/>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is-IS"/>
              <a:t>CS447</a:t>
            </a:r>
            <a:endParaRPr lang="en-US"/>
          </a:p>
        </p:txBody>
      </p:sp>
      <p:sp>
        <p:nvSpPr>
          <p:cNvPr id="6" name="Slide Number Placeholder 5"/>
          <p:cNvSpPr>
            <a:spLocks noGrp="1"/>
          </p:cNvSpPr>
          <p:nvPr>
            <p:ph type="sldNum" sz="quarter" idx="12"/>
          </p:nvPr>
        </p:nvSpPr>
        <p:spPr/>
        <p:txBody>
          <a:bodyPr/>
          <a:lstStyle/>
          <a:p>
            <a:fld id="{3552B95B-556F-44BD-91A5-D80C1B9E2BB3}" type="slidenum">
              <a:rPr lang="en-US" smtClean="0"/>
              <a:pPr/>
              <a:t>‹#›</a:t>
            </a:fld>
            <a:endParaRPr lang="en-US"/>
          </a:p>
        </p:txBody>
      </p:sp>
    </p:spTree>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7"/>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67"/>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5296960"/>
            <a:ext cx="2133600" cy="304271"/>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is-IS"/>
              <a:t>CS447</a:t>
            </a:r>
            <a:endParaRPr lang="en-US"/>
          </a:p>
        </p:txBody>
      </p:sp>
      <p:sp>
        <p:nvSpPr>
          <p:cNvPr id="6" name="Slide Number Placeholder 5"/>
          <p:cNvSpPr>
            <a:spLocks noGrp="1"/>
          </p:cNvSpPr>
          <p:nvPr>
            <p:ph type="sldNum" sz="quarter" idx="12"/>
          </p:nvPr>
        </p:nvSpPr>
        <p:spPr/>
        <p:txBody>
          <a:bodyPr/>
          <a:lstStyle/>
          <a:p>
            <a:fld id="{3552B95B-556F-44BD-91A5-D80C1B9E2BB3}" type="slidenum">
              <a:rPr lang="en-US" smtClean="0"/>
              <a:pPr/>
              <a:t>‹#›</a:t>
            </a:fld>
            <a:endParaRPr lang="en-US"/>
          </a:p>
        </p:txBody>
      </p:sp>
    </p:spTree>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495300"/>
          </a:xfrm>
        </p:spPr>
        <p:txBody>
          <a:bodyPr>
            <a:no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152400" y="495301"/>
            <a:ext cx="8991600" cy="4801659"/>
          </a:xfrm>
        </p:spPr>
        <p:txBody>
          <a:bodyPr>
            <a:normAutofit/>
          </a:bodyPr>
          <a:lstStyle>
            <a:lvl1pPr marL="257175" indent="-257175">
              <a:buSzPct val="100000"/>
              <a:buFont typeface="Trebuchet MS" pitchFamily="34" charset="0"/>
              <a:buChar char="●"/>
              <a:defRPr sz="2200"/>
            </a:lvl1pPr>
            <a:lvl2pPr marL="515780" indent="-257175">
              <a:defRPr sz="2200"/>
            </a:lvl2pPr>
            <a:lvl3pPr marL="772955" indent="-250032">
              <a:tabLst/>
              <a:defRPr sz="2200" b="0"/>
            </a:lvl3pPr>
            <a:lvl4pPr marL="1031558" indent="-257175">
              <a:tabLst/>
              <a:defRPr sz="2200" b="0"/>
            </a:lvl4pPr>
            <a:lvl5pPr marL="1285875" indent="-254318">
              <a:defRPr sz="22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sz="1200"/>
            </a:lvl1pPr>
          </a:lstStyle>
          <a:p>
            <a:r>
              <a:rPr lang="is-IS"/>
              <a:t>CS447</a:t>
            </a:r>
            <a:endParaRPr lang="en-US"/>
          </a:p>
        </p:txBody>
      </p:sp>
      <p:sp>
        <p:nvSpPr>
          <p:cNvPr id="6" name="Slide Number Placeholder 5"/>
          <p:cNvSpPr>
            <a:spLocks noGrp="1"/>
          </p:cNvSpPr>
          <p:nvPr>
            <p:ph type="sldNum" sz="quarter" idx="12"/>
          </p:nvPr>
        </p:nvSpPr>
        <p:spPr/>
        <p:txBody>
          <a:bodyPr/>
          <a:lstStyle>
            <a:lvl1pPr>
              <a:defRPr sz="1200"/>
            </a:lvl1pPr>
          </a:lstStyle>
          <a:p>
            <a:fld id="{3552B95B-556F-44BD-91A5-D80C1B9E2BB3}" type="slidenum">
              <a:rPr lang="en-US" smtClean="0"/>
              <a:pPr/>
              <a:t>‹#›</a:t>
            </a:fld>
            <a:endParaRPr lang="en-US"/>
          </a:p>
        </p:txBody>
      </p:sp>
    </p:spTree>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obj" preserve="1">
  <p:cSld name="Title and Content (no anim)">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495300"/>
          </a:xfrm>
        </p:spPr>
        <p:txBody>
          <a:bodyPr>
            <a:no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152400" y="495301"/>
            <a:ext cx="8991600" cy="4801659"/>
          </a:xfrm>
        </p:spPr>
        <p:txBody>
          <a:bodyPr>
            <a:normAutofit/>
          </a:bodyPr>
          <a:lstStyle>
            <a:lvl1pPr marL="257175" indent="-257175">
              <a:buSzPct val="100000"/>
              <a:buFont typeface="Trebuchet MS" pitchFamily="34" charset="0"/>
              <a:buChar char="●"/>
              <a:defRPr sz="2200"/>
            </a:lvl1pPr>
            <a:lvl2pPr marL="515780" indent="-257175">
              <a:defRPr sz="2200"/>
            </a:lvl2pPr>
            <a:lvl3pPr marL="772955" indent="-250032">
              <a:tabLst/>
              <a:defRPr sz="2200" b="0"/>
            </a:lvl3pPr>
            <a:lvl4pPr marL="1031558" indent="-257175">
              <a:tabLst/>
              <a:defRPr sz="2200" b="0"/>
            </a:lvl4pPr>
            <a:lvl5pPr marL="1285875" indent="-254318">
              <a:defRPr sz="22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sz="1200"/>
            </a:lvl1pPr>
          </a:lstStyle>
          <a:p>
            <a:r>
              <a:rPr lang="is-IS"/>
              <a:t>CS447</a:t>
            </a:r>
            <a:endParaRPr lang="en-US"/>
          </a:p>
        </p:txBody>
      </p:sp>
      <p:sp>
        <p:nvSpPr>
          <p:cNvPr id="6" name="Slide Number Placeholder 5"/>
          <p:cNvSpPr>
            <a:spLocks noGrp="1"/>
          </p:cNvSpPr>
          <p:nvPr>
            <p:ph type="sldNum" sz="quarter" idx="12"/>
          </p:nvPr>
        </p:nvSpPr>
        <p:spPr/>
        <p:txBody>
          <a:bodyPr/>
          <a:lstStyle>
            <a:lvl1pPr>
              <a:defRPr sz="1200"/>
            </a:lvl1pPr>
          </a:lstStyle>
          <a:p>
            <a:fld id="{3552B95B-556F-44BD-91A5-D80C1B9E2BB3}" type="slidenum">
              <a:rPr lang="en-US" smtClean="0"/>
              <a:pPr/>
              <a:t>‹#›</a:t>
            </a:fld>
            <a:endParaRPr lang="en-US"/>
          </a:p>
        </p:txBody>
      </p:sp>
    </p:spTree>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rgbClr val="20272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14501"/>
            <a:ext cx="7772400" cy="1225021"/>
          </a:xfrm>
        </p:spPr>
        <p:txBody>
          <a:bodyPr anchor="b">
            <a:noAutofit/>
          </a:bodyPr>
          <a:lstStyle>
            <a:lvl1pPr algn="l">
              <a:defRPr sz="4800"/>
            </a:lvl1pPr>
          </a:lstStyle>
          <a:p>
            <a:r>
              <a:rPr lang="en-US" dirty="0"/>
              <a:t>Click to edit Master title style</a:t>
            </a:r>
          </a:p>
        </p:txBody>
      </p:sp>
      <p:sp>
        <p:nvSpPr>
          <p:cNvPr id="5" name="Footer Placeholder 4"/>
          <p:cNvSpPr>
            <a:spLocks noGrp="1"/>
          </p:cNvSpPr>
          <p:nvPr>
            <p:ph type="ftr" sz="quarter" idx="11"/>
          </p:nvPr>
        </p:nvSpPr>
        <p:spPr/>
        <p:txBody>
          <a:bodyPr/>
          <a:lstStyle/>
          <a:p>
            <a:r>
              <a:rPr lang="is-IS"/>
              <a:t>CS447</a:t>
            </a:r>
            <a:endParaRPr lang="en-US" dirty="0"/>
          </a:p>
        </p:txBody>
      </p:sp>
      <p:sp>
        <p:nvSpPr>
          <p:cNvPr id="6" name="Slide Number Placeholder 5"/>
          <p:cNvSpPr>
            <a:spLocks noGrp="1"/>
          </p:cNvSpPr>
          <p:nvPr>
            <p:ph type="sldNum" sz="quarter" idx="12"/>
          </p:nvPr>
        </p:nvSpPr>
        <p:spPr/>
        <p:txBody>
          <a:bodyPr/>
          <a:lstStyle/>
          <a:p>
            <a:fld id="{3552B95B-556F-44BD-91A5-D80C1B9E2BB3}" type="slidenum">
              <a:rPr lang="en-US" smtClean="0"/>
              <a:pPr/>
              <a:t>‹#›</a:t>
            </a:fld>
            <a:endParaRPr lang="en-US"/>
          </a:p>
        </p:txBody>
      </p:sp>
      <p:sp>
        <p:nvSpPr>
          <p:cNvPr id="7" name="Rectangle 6"/>
          <p:cNvSpPr/>
          <p:nvPr/>
        </p:nvSpPr>
        <p:spPr>
          <a:xfrm>
            <a:off x="0" y="3162300"/>
            <a:ext cx="9144000" cy="18288"/>
          </a:xfrm>
          <a:prstGeom prst="rect">
            <a:avLst/>
          </a:prstGeom>
          <a:solidFill>
            <a:srgbClr val="563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dirty="0"/>
          </a:p>
        </p:txBody>
      </p:sp>
    </p:spTree>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333501"/>
            <a:ext cx="4038600" cy="3771636"/>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33501"/>
            <a:ext cx="4038600" cy="3771636"/>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5296960"/>
            <a:ext cx="2133600" cy="304271"/>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is-IS"/>
              <a:t>CS447</a:t>
            </a:r>
            <a:endParaRPr lang="en-US"/>
          </a:p>
        </p:txBody>
      </p:sp>
      <p:sp>
        <p:nvSpPr>
          <p:cNvPr id="7" name="Slide Number Placeholder 6"/>
          <p:cNvSpPr>
            <a:spLocks noGrp="1"/>
          </p:cNvSpPr>
          <p:nvPr>
            <p:ph type="sldNum" sz="quarter" idx="12"/>
          </p:nvPr>
        </p:nvSpPr>
        <p:spPr/>
        <p:txBody>
          <a:bodyPr/>
          <a:lstStyle/>
          <a:p>
            <a:fld id="{3552B95B-556F-44BD-91A5-D80C1B9E2BB3}" type="slidenum">
              <a:rPr lang="en-US" smtClean="0"/>
              <a:pPr/>
              <a:t>‹#›</a:t>
            </a:fld>
            <a:endParaRPr lang="en-US"/>
          </a:p>
        </p:txBody>
      </p:sp>
    </p:spTree>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6"/>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279261"/>
            <a:ext cx="4041775" cy="533136"/>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645028" y="1812396"/>
            <a:ext cx="4041775" cy="3292740"/>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5296960"/>
            <a:ext cx="2133600" cy="304271"/>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is-IS"/>
              <a:t>CS447</a:t>
            </a:r>
            <a:endParaRPr lang="en-US"/>
          </a:p>
        </p:txBody>
      </p:sp>
      <p:sp>
        <p:nvSpPr>
          <p:cNvPr id="9" name="Slide Number Placeholder 8"/>
          <p:cNvSpPr>
            <a:spLocks noGrp="1"/>
          </p:cNvSpPr>
          <p:nvPr>
            <p:ph type="sldNum" sz="quarter" idx="12"/>
          </p:nvPr>
        </p:nvSpPr>
        <p:spPr/>
        <p:txBody>
          <a:bodyPr/>
          <a:lstStyle/>
          <a:p>
            <a:fld id="{3552B95B-556F-44BD-91A5-D80C1B9E2BB3}" type="slidenum">
              <a:rPr lang="en-US" smtClean="0"/>
              <a:pPr/>
              <a:t>‹#›</a:t>
            </a:fld>
            <a:endParaRPr lang="en-US"/>
          </a:p>
        </p:txBody>
      </p:sp>
    </p:spTree>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5296960"/>
            <a:ext cx="2133600" cy="304271"/>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is-IS"/>
              <a:t>CS447</a:t>
            </a:r>
            <a:endParaRPr lang="en-US"/>
          </a:p>
        </p:txBody>
      </p:sp>
      <p:sp>
        <p:nvSpPr>
          <p:cNvPr id="5" name="Slide Number Placeholder 4"/>
          <p:cNvSpPr>
            <a:spLocks noGrp="1"/>
          </p:cNvSpPr>
          <p:nvPr>
            <p:ph type="sldNum" sz="quarter" idx="12"/>
          </p:nvPr>
        </p:nvSpPr>
        <p:spPr/>
        <p:txBody>
          <a:bodyPr/>
          <a:lstStyle/>
          <a:p>
            <a:fld id="{3552B95B-556F-44BD-91A5-D80C1B9E2BB3}" type="slidenum">
              <a:rPr lang="en-US" smtClean="0"/>
              <a:pPr/>
              <a:t>‹#›</a:t>
            </a:fld>
            <a:endParaRPr lang="en-US"/>
          </a:p>
        </p:txBody>
      </p:sp>
    </p:spTree>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5296960"/>
            <a:ext cx="2133600" cy="304271"/>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is-IS"/>
              <a:t>CS447</a:t>
            </a:r>
            <a:endParaRPr lang="en-US"/>
          </a:p>
        </p:txBody>
      </p:sp>
      <p:sp>
        <p:nvSpPr>
          <p:cNvPr id="4" name="Slide Number Placeholder 3"/>
          <p:cNvSpPr>
            <a:spLocks noGrp="1"/>
          </p:cNvSpPr>
          <p:nvPr>
            <p:ph type="sldNum" sz="quarter" idx="12"/>
          </p:nvPr>
        </p:nvSpPr>
        <p:spPr/>
        <p:txBody>
          <a:bodyPr/>
          <a:lstStyle/>
          <a:p>
            <a:fld id="{3552B95B-556F-44BD-91A5-D80C1B9E2BB3}" type="slidenum">
              <a:rPr lang="en-US" smtClean="0"/>
              <a:pPr/>
              <a:t>‹#›</a:t>
            </a:fld>
            <a:endParaRPr lang="en-US"/>
          </a:p>
        </p:txBody>
      </p:sp>
    </p:spTree>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27541"/>
            <a:ext cx="3008313" cy="968376"/>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3575050" y="227544"/>
            <a:ext cx="5111750" cy="4877594"/>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195919"/>
            <a:ext cx="3008313" cy="3909219"/>
          </a:xfrm>
        </p:spPr>
        <p:txBody>
          <a:bodyPr/>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Click to edit Master text styles</a:t>
            </a:r>
          </a:p>
        </p:txBody>
      </p:sp>
      <p:sp>
        <p:nvSpPr>
          <p:cNvPr id="5" name="Date Placeholder 4"/>
          <p:cNvSpPr>
            <a:spLocks noGrp="1"/>
          </p:cNvSpPr>
          <p:nvPr>
            <p:ph type="dt" sz="half" idx="10"/>
          </p:nvPr>
        </p:nvSpPr>
        <p:spPr>
          <a:xfrm>
            <a:off x="457200" y="5296960"/>
            <a:ext cx="2133600" cy="304271"/>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is-IS"/>
              <a:t>CS447</a:t>
            </a:r>
            <a:endParaRPr lang="en-US"/>
          </a:p>
        </p:txBody>
      </p:sp>
      <p:sp>
        <p:nvSpPr>
          <p:cNvPr id="7" name="Slide Number Placeholder 6"/>
          <p:cNvSpPr>
            <a:spLocks noGrp="1"/>
          </p:cNvSpPr>
          <p:nvPr>
            <p:ph type="sldNum" sz="quarter" idx="12"/>
          </p:nvPr>
        </p:nvSpPr>
        <p:spPr/>
        <p:txBody>
          <a:bodyPr/>
          <a:lstStyle/>
          <a:p>
            <a:fld id="{3552B95B-556F-44BD-91A5-D80C1B9E2BB3}" type="slidenum">
              <a:rPr lang="en-US" smtClean="0"/>
              <a:pPr/>
              <a:t>‹#›</a:t>
            </a:fld>
            <a:endParaRPr lang="en-US"/>
          </a:p>
        </p:txBody>
      </p:sp>
    </p:spTree>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5600700"/>
            <a:ext cx="9144000" cy="114300"/>
          </a:xfrm>
          <a:prstGeom prst="rect">
            <a:avLst/>
          </a:prstGeom>
          <a:solidFill>
            <a:srgbClr val="563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dirty="0"/>
          </a:p>
        </p:txBody>
      </p:sp>
      <p:sp>
        <p:nvSpPr>
          <p:cNvPr id="7" name="Rectangle 6"/>
          <p:cNvSpPr/>
          <p:nvPr/>
        </p:nvSpPr>
        <p:spPr>
          <a:xfrm>
            <a:off x="0" y="0"/>
            <a:ext cx="9144000" cy="495300"/>
          </a:xfrm>
          <a:prstGeom prst="rect">
            <a:avLst/>
          </a:prstGeom>
          <a:solidFill>
            <a:srgbClr val="563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dirty="0"/>
          </a:p>
        </p:txBody>
      </p:sp>
      <p:sp>
        <p:nvSpPr>
          <p:cNvPr id="2" name="Title Placeholder 1"/>
          <p:cNvSpPr>
            <a:spLocks noGrp="1"/>
          </p:cNvSpPr>
          <p:nvPr>
            <p:ph type="title"/>
          </p:nvPr>
        </p:nvSpPr>
        <p:spPr>
          <a:xfrm>
            <a:off x="152400" y="0"/>
            <a:ext cx="8991600" cy="4953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52400" y="495301"/>
            <a:ext cx="8991600" cy="480165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0" y="5296960"/>
            <a:ext cx="12192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s-IS"/>
              <a:t>CS447</a:t>
            </a:r>
            <a:endParaRPr lang="en-US" dirty="0"/>
          </a:p>
        </p:txBody>
      </p:sp>
      <p:sp>
        <p:nvSpPr>
          <p:cNvPr id="6" name="Slide Number Placeholder 5"/>
          <p:cNvSpPr>
            <a:spLocks noGrp="1"/>
          </p:cNvSpPr>
          <p:nvPr>
            <p:ph type="sldNum" sz="quarter" idx="4"/>
          </p:nvPr>
        </p:nvSpPr>
        <p:spPr>
          <a:xfrm>
            <a:off x="8458200" y="5296960"/>
            <a:ext cx="6858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3552B95B-556F-44BD-91A5-D80C1B9E2BB3}" type="slidenum">
              <a:rPr lang="en-US" smtClean="0"/>
              <a:pPr/>
              <a:t>‹#›</a:t>
            </a:fld>
            <a:endParaRPr lang="en-US"/>
          </a:p>
        </p:txBody>
      </p:sp>
    </p:spTree>
    <p:extLst>
      <p:ext uri="{BB962C8B-B14F-4D97-AF65-F5344CB8AC3E}">
        <p14:creationId xmlns:p14="http://schemas.microsoft.com/office/powerpoint/2010/main" val="169520418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ransition/>
  <p:hf hdr="0" dt="0"/>
  <p:txStyles>
    <p:titleStyle>
      <a:lvl1pPr algn="l" defTabSz="822960" rtl="0" eaLnBrk="1" latinLnBrk="0" hangingPunct="1">
        <a:spcBef>
          <a:spcPct val="0"/>
        </a:spcBef>
        <a:buNone/>
        <a:defRPr sz="2800" b="1" kern="1200">
          <a:solidFill>
            <a:schemeClr val="bg1"/>
          </a:solidFill>
          <a:latin typeface="+mj-lt"/>
          <a:ea typeface="GulimChe" pitchFamily="49" charset="-127"/>
          <a:cs typeface="MoolBoran" pitchFamily="34" charset="0"/>
        </a:defRPr>
      </a:lvl1pPr>
    </p:titleStyle>
    <p:bodyStyle>
      <a:lvl1pPr marL="204312" indent="-204312" algn="l" defTabSz="822960" rtl="0" eaLnBrk="1" latinLnBrk="0" hangingPunct="1">
        <a:spcBef>
          <a:spcPts val="0"/>
        </a:spcBef>
        <a:buSzPct val="150000"/>
        <a:buFont typeface="Arial" pitchFamily="34" charset="0"/>
        <a:buChar char="•"/>
        <a:defRPr sz="2200" kern="1200">
          <a:solidFill>
            <a:schemeClr val="tx1"/>
          </a:solidFill>
          <a:latin typeface="+mn-lt"/>
          <a:ea typeface="+mn-ea"/>
          <a:cs typeface="+mn-cs"/>
        </a:defRPr>
      </a:lvl1pPr>
      <a:lvl2pPr marL="415767" indent="-207170" algn="l" defTabSz="822960" rtl="0" eaLnBrk="1" latinLnBrk="0" hangingPunct="1">
        <a:spcBef>
          <a:spcPts val="0"/>
        </a:spcBef>
        <a:buFont typeface="Courier New" pitchFamily="49" charset="0"/>
        <a:buChar char="o"/>
        <a:defRPr sz="2200" kern="1200">
          <a:solidFill>
            <a:schemeClr val="tx1"/>
          </a:solidFill>
          <a:latin typeface="+mn-lt"/>
          <a:ea typeface="+mn-ea"/>
          <a:cs typeface="+mn-cs"/>
        </a:defRPr>
      </a:lvl2pPr>
      <a:lvl3pPr marL="620078" indent="-205740" algn="l" defTabSz="822960" rtl="0" eaLnBrk="1" latinLnBrk="0" hangingPunct="1">
        <a:spcBef>
          <a:spcPts val="0"/>
        </a:spcBef>
        <a:buFont typeface="Wingdings" pitchFamily="2" charset="2"/>
        <a:buChar char="§"/>
        <a:defRPr sz="2200" kern="1200">
          <a:solidFill>
            <a:schemeClr val="tx1"/>
          </a:solidFill>
          <a:latin typeface="+mn-lt"/>
          <a:ea typeface="+mn-ea"/>
          <a:cs typeface="+mn-cs"/>
        </a:defRPr>
      </a:lvl3pPr>
      <a:lvl4pPr marL="821532" indent="-205740" algn="l" defTabSz="822960" rtl="0" eaLnBrk="1" latinLnBrk="0" hangingPunct="1">
        <a:spcBef>
          <a:spcPts val="0"/>
        </a:spcBef>
        <a:buFont typeface="Arial" pitchFamily="34" charset="0"/>
        <a:buChar char="–"/>
        <a:defRPr sz="2200" kern="1200">
          <a:solidFill>
            <a:schemeClr val="tx1"/>
          </a:solidFill>
          <a:latin typeface="+mn-lt"/>
          <a:ea typeface="+mn-ea"/>
          <a:cs typeface="+mn-cs"/>
        </a:defRPr>
      </a:lvl4pPr>
      <a:lvl5pPr marL="1028700" indent="-205740" algn="l" defTabSz="822960" rtl="0" eaLnBrk="1" latinLnBrk="0" hangingPunct="1">
        <a:spcBef>
          <a:spcPts val="0"/>
        </a:spcBef>
        <a:buFont typeface="Arial" pitchFamily="34" charset="0"/>
        <a:buChar char="»"/>
        <a:defRPr sz="2200" kern="1200">
          <a:solidFill>
            <a:schemeClr val="tx1"/>
          </a:solidFill>
          <a:latin typeface="+mn-lt"/>
          <a:ea typeface="+mn-ea"/>
          <a:cs typeface="+mn-cs"/>
        </a:defRPr>
      </a:lvl5pPr>
      <a:lvl6pPr marL="2263140" indent="-205740" algn="l" defTabSz="82296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74620" indent="-205740" algn="l" defTabSz="82296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86100" indent="-205740" algn="l" defTabSz="82296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97580" indent="-205740" algn="l" defTabSz="82296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14501"/>
            <a:ext cx="8077200" cy="1225021"/>
          </a:xfrm>
        </p:spPr>
        <p:txBody>
          <a:bodyPr/>
          <a:lstStyle/>
          <a:p>
            <a:r>
              <a:rPr lang="en-US">
                <a:latin typeface="+mj-lt"/>
              </a:rPr>
              <a:t>Multicycle and Microcode</a:t>
            </a:r>
            <a:endParaRPr lang="en-US" sz="2400" b="1" dirty="0">
              <a:latin typeface="+mj-lt"/>
            </a:endParaRPr>
          </a:p>
        </p:txBody>
      </p:sp>
      <p:sp>
        <p:nvSpPr>
          <p:cNvPr id="3" name="Subtitle 2"/>
          <p:cNvSpPr>
            <a:spLocks noGrp="1"/>
          </p:cNvSpPr>
          <p:nvPr>
            <p:ph type="subTitle" idx="1"/>
          </p:nvPr>
        </p:nvSpPr>
        <p:spPr/>
        <p:txBody>
          <a:bodyPr/>
          <a:lstStyle/>
          <a:p>
            <a:r>
              <a:rPr lang="en-US" dirty="0"/>
              <a:t>CS 0447</a:t>
            </a:r>
          </a:p>
          <a:p>
            <a:r>
              <a:rPr lang="en-US" dirty="0"/>
              <a:t>Jarrett Billingsley</a:t>
            </a:r>
          </a:p>
        </p:txBody>
      </p:sp>
    </p:spTree>
    <p:extLst>
      <p:ext uri="{BB962C8B-B14F-4D97-AF65-F5344CB8AC3E}">
        <p14:creationId xmlns:p14="http://schemas.microsoft.com/office/powerpoint/2010/main" val="59609113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382000" cy="495300"/>
          </a:xfrm>
        </p:spPr>
        <p:txBody>
          <a:bodyPr/>
          <a:lstStyle/>
          <a:p>
            <a:r>
              <a:rPr lang="en-US" dirty="0"/>
              <a:t>Watching an add</a:t>
            </a:r>
            <a:r>
              <a:rPr lang="en-US" sz="2000" dirty="0"/>
              <a:t> (animated)</a:t>
            </a:r>
          </a:p>
        </p:txBody>
      </p:sp>
      <p:sp>
        <p:nvSpPr>
          <p:cNvPr id="3" name="Content Placeholder 2"/>
          <p:cNvSpPr>
            <a:spLocks noGrp="1"/>
          </p:cNvSpPr>
          <p:nvPr>
            <p:ph idx="1"/>
          </p:nvPr>
        </p:nvSpPr>
        <p:spPr>
          <a:xfrm>
            <a:off x="152400" y="495302"/>
            <a:ext cx="8763000" cy="562674"/>
          </a:xfrm>
        </p:spPr>
        <p:txBody>
          <a:bodyPr/>
          <a:lstStyle/>
          <a:p>
            <a:r>
              <a:rPr lang="en-US" dirty="0"/>
              <a:t>let's watch an </a:t>
            </a:r>
            <a:r>
              <a:rPr lang="en-US" b="1" dirty="0"/>
              <a:t>add </a:t>
            </a:r>
            <a:r>
              <a:rPr lang="en-US" dirty="0"/>
              <a:t>instruction flow through the CPU!</a:t>
            </a:r>
            <a:endParaRPr lang="en-US" b="1" dirty="0"/>
          </a:p>
        </p:txBody>
      </p:sp>
      <p:sp>
        <p:nvSpPr>
          <p:cNvPr id="6" name="Footer Placeholder 5"/>
          <p:cNvSpPr>
            <a:spLocks noGrp="1"/>
          </p:cNvSpPr>
          <p:nvPr>
            <p:ph type="ftr" sz="quarter" idx="11"/>
          </p:nvPr>
        </p:nvSpPr>
        <p:spPr/>
        <p:txBody>
          <a:bodyPr/>
          <a:lstStyle/>
          <a:p>
            <a:r>
              <a:rPr lang="is-IS"/>
              <a:t>CS447</a:t>
            </a:r>
            <a:endParaRPr lang="en-US"/>
          </a:p>
        </p:txBody>
      </p:sp>
      <p:sp>
        <p:nvSpPr>
          <p:cNvPr id="5" name="Slide Number Placeholder 4"/>
          <p:cNvSpPr>
            <a:spLocks noGrp="1"/>
          </p:cNvSpPr>
          <p:nvPr>
            <p:ph type="sldNum" sz="quarter" idx="12"/>
          </p:nvPr>
        </p:nvSpPr>
        <p:spPr/>
        <p:txBody>
          <a:bodyPr/>
          <a:lstStyle/>
          <a:p>
            <a:fld id="{3552B95B-556F-44BD-91A5-D80C1B9E2BB3}" type="slidenum">
              <a:rPr lang="en-US" smtClean="0"/>
              <a:t>10</a:t>
            </a:fld>
            <a:endParaRPr lang="en-US"/>
          </a:p>
        </p:txBody>
      </p:sp>
      <p:sp>
        <p:nvSpPr>
          <p:cNvPr id="31" name="Rectangle 30"/>
          <p:cNvSpPr/>
          <p:nvPr/>
        </p:nvSpPr>
        <p:spPr>
          <a:xfrm>
            <a:off x="2029065" y="1563732"/>
            <a:ext cx="249248" cy="2895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p>
        </p:txBody>
      </p:sp>
      <p:cxnSp>
        <p:nvCxnSpPr>
          <p:cNvPr id="36" name="Straight Arrow Connector 35"/>
          <p:cNvCxnSpPr>
            <a:stCxn id="26" idx="3"/>
            <a:endCxn id="31" idx="1"/>
          </p:cNvCxnSpPr>
          <p:nvPr/>
        </p:nvCxnSpPr>
        <p:spPr>
          <a:xfrm>
            <a:off x="1672509" y="3011532"/>
            <a:ext cx="356556"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31" idx="3"/>
            <a:endCxn id="27" idx="1"/>
          </p:cNvCxnSpPr>
          <p:nvPr/>
        </p:nvCxnSpPr>
        <p:spPr>
          <a:xfrm flipV="1">
            <a:off x="2278313" y="3011531"/>
            <a:ext cx="395376" cy="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4767501" y="1563732"/>
            <a:ext cx="249248" cy="2895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p>
        </p:txBody>
      </p:sp>
      <p:cxnSp>
        <p:nvCxnSpPr>
          <p:cNvPr id="43" name="Straight Arrow Connector 42"/>
          <p:cNvCxnSpPr>
            <a:stCxn id="28" idx="3"/>
            <a:endCxn id="32" idx="1"/>
          </p:cNvCxnSpPr>
          <p:nvPr/>
        </p:nvCxnSpPr>
        <p:spPr>
          <a:xfrm>
            <a:off x="4360082" y="3011531"/>
            <a:ext cx="407419" cy="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5016749" y="2475133"/>
            <a:ext cx="263689"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5016749" y="3541933"/>
            <a:ext cx="263688"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6429414" y="1563732"/>
            <a:ext cx="249248" cy="2895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p>
        </p:txBody>
      </p:sp>
      <p:cxnSp>
        <p:nvCxnSpPr>
          <p:cNvPr id="54" name="Straight Arrow Connector 53"/>
          <p:cNvCxnSpPr>
            <a:endCxn id="33" idx="1"/>
          </p:cNvCxnSpPr>
          <p:nvPr/>
        </p:nvCxnSpPr>
        <p:spPr>
          <a:xfrm>
            <a:off x="6153683" y="3011531"/>
            <a:ext cx="275731" cy="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33" idx="3"/>
            <a:endCxn id="30" idx="1"/>
          </p:cNvCxnSpPr>
          <p:nvPr/>
        </p:nvCxnSpPr>
        <p:spPr>
          <a:xfrm>
            <a:off x="6678662" y="3011532"/>
            <a:ext cx="275732"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7" name="Group 66"/>
          <p:cNvGrpSpPr/>
          <p:nvPr/>
        </p:nvGrpSpPr>
        <p:grpSpPr>
          <a:xfrm>
            <a:off x="272575" y="1257302"/>
            <a:ext cx="1399934" cy="2123771"/>
            <a:chOff x="402337" y="1563469"/>
            <a:chExt cx="1399934" cy="2123771"/>
          </a:xfrm>
        </p:grpSpPr>
        <p:sp>
          <p:nvSpPr>
            <p:cNvPr id="26" name="Rectangle 25"/>
            <p:cNvSpPr/>
            <p:nvPr/>
          </p:nvSpPr>
          <p:spPr>
            <a:xfrm>
              <a:off x="402337" y="2948157"/>
              <a:ext cx="1399934" cy="739083"/>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800" b="1" dirty="0"/>
                <a:t>Instruction Memory</a:t>
              </a:r>
            </a:p>
          </p:txBody>
        </p:sp>
        <p:sp>
          <p:nvSpPr>
            <p:cNvPr id="60" name="TextBox 59"/>
            <p:cNvSpPr txBox="1"/>
            <p:nvPr/>
          </p:nvSpPr>
          <p:spPr>
            <a:xfrm>
              <a:off x="917809" y="1563469"/>
              <a:ext cx="534686" cy="430887"/>
            </a:xfrm>
            <a:prstGeom prst="rect">
              <a:avLst/>
            </a:prstGeom>
            <a:noFill/>
          </p:spPr>
          <p:txBody>
            <a:bodyPr wrap="square" rtlCol="0">
              <a:spAutoFit/>
            </a:bodyPr>
            <a:lstStyle/>
            <a:p>
              <a:pPr algn="ctr"/>
              <a:r>
                <a:rPr lang="en-US" sz="2200" b="1" dirty="0"/>
                <a:t>F</a:t>
              </a:r>
            </a:p>
          </p:txBody>
        </p:sp>
      </p:grpSp>
      <p:sp>
        <p:nvSpPr>
          <p:cNvPr id="27" name="Rectangle 26"/>
          <p:cNvSpPr/>
          <p:nvPr/>
        </p:nvSpPr>
        <p:spPr>
          <a:xfrm>
            <a:off x="2673689" y="2173331"/>
            <a:ext cx="339341" cy="167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000" b="1" dirty="0">
                <a:solidFill>
                  <a:schemeClr val="bg1"/>
                </a:solidFill>
              </a:rPr>
              <a:t>Control</a:t>
            </a:r>
          </a:p>
        </p:txBody>
      </p:sp>
      <p:cxnSp>
        <p:nvCxnSpPr>
          <p:cNvPr id="41" name="Straight Arrow Connector 40"/>
          <p:cNvCxnSpPr>
            <a:stCxn id="27" idx="3"/>
            <a:endCxn id="28" idx="1"/>
          </p:cNvCxnSpPr>
          <p:nvPr/>
        </p:nvCxnSpPr>
        <p:spPr>
          <a:xfrm>
            <a:off x="3013030" y="3011531"/>
            <a:ext cx="275148"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3288178" y="2232351"/>
            <a:ext cx="1071904" cy="1558359"/>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0" b="1" dirty="0"/>
              <a:t>Register File</a:t>
            </a:r>
          </a:p>
        </p:txBody>
      </p:sp>
      <p:sp>
        <p:nvSpPr>
          <p:cNvPr id="61" name="TextBox 60"/>
          <p:cNvSpPr txBox="1"/>
          <p:nvPr/>
        </p:nvSpPr>
        <p:spPr>
          <a:xfrm>
            <a:off x="3556787" y="1257302"/>
            <a:ext cx="534686" cy="430887"/>
          </a:xfrm>
          <a:prstGeom prst="rect">
            <a:avLst/>
          </a:prstGeom>
          <a:noFill/>
        </p:spPr>
        <p:txBody>
          <a:bodyPr wrap="square" rtlCol="0">
            <a:spAutoFit/>
          </a:bodyPr>
          <a:lstStyle/>
          <a:p>
            <a:pPr algn="ctr"/>
            <a:r>
              <a:rPr lang="en-US" sz="2200" b="1" dirty="0"/>
              <a:t>D</a:t>
            </a:r>
          </a:p>
        </p:txBody>
      </p:sp>
      <p:grpSp>
        <p:nvGrpSpPr>
          <p:cNvPr id="69" name="Group 68"/>
          <p:cNvGrpSpPr/>
          <p:nvPr/>
        </p:nvGrpSpPr>
        <p:grpSpPr>
          <a:xfrm>
            <a:off x="5280439" y="1257301"/>
            <a:ext cx="873244" cy="2681496"/>
            <a:chOff x="5410201" y="1563468"/>
            <a:chExt cx="873244" cy="2681496"/>
          </a:xfrm>
        </p:grpSpPr>
        <p:sp>
          <p:nvSpPr>
            <p:cNvPr id="29" name="Flowchart: Manual Operation 5"/>
            <p:cNvSpPr/>
            <p:nvPr/>
          </p:nvSpPr>
          <p:spPr>
            <a:xfrm rot="16200000">
              <a:off x="4919556" y="2881076"/>
              <a:ext cx="1854533" cy="873244"/>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45 h 10045"/>
                <a:gd name="connsiteX1" fmla="*/ 4870 w 10000"/>
                <a:gd name="connsiteY1" fmla="*/ 0 h 10045"/>
                <a:gd name="connsiteX2" fmla="*/ 10000 w 10000"/>
                <a:gd name="connsiteY2" fmla="*/ 45 h 10045"/>
                <a:gd name="connsiteX3" fmla="*/ 8000 w 10000"/>
                <a:gd name="connsiteY3" fmla="*/ 10045 h 10045"/>
                <a:gd name="connsiteX4" fmla="*/ 2000 w 10000"/>
                <a:gd name="connsiteY4" fmla="*/ 10045 h 10045"/>
                <a:gd name="connsiteX5" fmla="*/ 0 w 10000"/>
                <a:gd name="connsiteY5" fmla="*/ 45 h 10045"/>
                <a:gd name="connsiteX0" fmla="*/ 0 w 10000"/>
                <a:gd name="connsiteY0" fmla="*/ 0 h 10000"/>
                <a:gd name="connsiteX1" fmla="*/ 4870 w 10000"/>
                <a:gd name="connsiteY1" fmla="*/ 48 h 10000"/>
                <a:gd name="connsiteX2" fmla="*/ 10000 w 10000"/>
                <a:gd name="connsiteY2" fmla="*/ 0 h 10000"/>
                <a:gd name="connsiteX3" fmla="*/ 8000 w 10000"/>
                <a:gd name="connsiteY3" fmla="*/ 10000 h 10000"/>
                <a:gd name="connsiteX4" fmla="*/ 2000 w 10000"/>
                <a:gd name="connsiteY4" fmla="*/ 10000 h 10000"/>
                <a:gd name="connsiteX5" fmla="*/ 0 w 10000"/>
                <a:gd name="connsiteY5" fmla="*/ 0 h 10000"/>
                <a:gd name="connsiteX0" fmla="*/ 0 w 10000"/>
                <a:gd name="connsiteY0" fmla="*/ 0 h 10000"/>
                <a:gd name="connsiteX1" fmla="*/ 4870 w 10000"/>
                <a:gd name="connsiteY1" fmla="*/ 48 h 10000"/>
                <a:gd name="connsiteX2" fmla="*/ 5365 w 10000"/>
                <a:gd name="connsiteY2" fmla="*/ 1 h 10000"/>
                <a:gd name="connsiteX3" fmla="*/ 10000 w 10000"/>
                <a:gd name="connsiteY3" fmla="*/ 0 h 10000"/>
                <a:gd name="connsiteX4" fmla="*/ 8000 w 10000"/>
                <a:gd name="connsiteY4" fmla="*/ 10000 h 10000"/>
                <a:gd name="connsiteX5" fmla="*/ 2000 w 10000"/>
                <a:gd name="connsiteY5" fmla="*/ 10000 h 10000"/>
                <a:gd name="connsiteX6" fmla="*/ 0 w 10000"/>
                <a:gd name="connsiteY6" fmla="*/ 0 h 10000"/>
                <a:gd name="connsiteX0" fmla="*/ 0 w 10000"/>
                <a:gd name="connsiteY0" fmla="*/ 0 h 10000"/>
                <a:gd name="connsiteX1" fmla="*/ 4310 w 10000"/>
                <a:gd name="connsiteY1" fmla="*/ 1 h 10000"/>
                <a:gd name="connsiteX2" fmla="*/ 4870 w 10000"/>
                <a:gd name="connsiteY2" fmla="*/ 48 h 10000"/>
                <a:gd name="connsiteX3" fmla="*/ 5365 w 10000"/>
                <a:gd name="connsiteY3" fmla="*/ 1 h 10000"/>
                <a:gd name="connsiteX4" fmla="*/ 10000 w 10000"/>
                <a:gd name="connsiteY4" fmla="*/ 0 h 10000"/>
                <a:gd name="connsiteX5" fmla="*/ 8000 w 10000"/>
                <a:gd name="connsiteY5" fmla="*/ 10000 h 10000"/>
                <a:gd name="connsiteX6" fmla="*/ 2000 w 10000"/>
                <a:gd name="connsiteY6" fmla="*/ 10000 h 10000"/>
                <a:gd name="connsiteX7" fmla="*/ 0 w 10000"/>
                <a:gd name="connsiteY7" fmla="*/ 0 h 10000"/>
                <a:gd name="connsiteX0" fmla="*/ 0 w 10000"/>
                <a:gd name="connsiteY0" fmla="*/ 0 h 10000"/>
                <a:gd name="connsiteX1" fmla="*/ 4310 w 10000"/>
                <a:gd name="connsiteY1" fmla="*/ 1 h 10000"/>
                <a:gd name="connsiteX2" fmla="*/ 4896 w 10000"/>
                <a:gd name="connsiteY2" fmla="*/ 2594 h 10000"/>
                <a:gd name="connsiteX3" fmla="*/ 5365 w 10000"/>
                <a:gd name="connsiteY3" fmla="*/ 1 h 10000"/>
                <a:gd name="connsiteX4" fmla="*/ 10000 w 10000"/>
                <a:gd name="connsiteY4" fmla="*/ 0 h 10000"/>
                <a:gd name="connsiteX5" fmla="*/ 8000 w 10000"/>
                <a:gd name="connsiteY5" fmla="*/ 10000 h 10000"/>
                <a:gd name="connsiteX6" fmla="*/ 2000 w 10000"/>
                <a:gd name="connsiteY6" fmla="*/ 10000 h 10000"/>
                <a:gd name="connsiteX7" fmla="*/ 0 w 10000"/>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000">
                  <a:moveTo>
                    <a:pt x="0" y="0"/>
                  </a:moveTo>
                  <a:lnTo>
                    <a:pt x="4310" y="1"/>
                  </a:lnTo>
                  <a:lnTo>
                    <a:pt x="4896" y="2594"/>
                  </a:lnTo>
                  <a:lnTo>
                    <a:pt x="5365" y="1"/>
                  </a:lnTo>
                  <a:lnTo>
                    <a:pt x="10000" y="0"/>
                  </a:lnTo>
                  <a:lnTo>
                    <a:pt x="8000" y="10000"/>
                  </a:lnTo>
                  <a:lnTo>
                    <a:pt x="2000" y="10000"/>
                  </a:lnTo>
                  <a:lnTo>
                    <a:pt x="0" y="0"/>
                  </a:lnTo>
                  <a:close/>
                </a:path>
              </a:pathLst>
            </a:cu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7200" b="1" dirty="0">
                <a:solidFill>
                  <a:schemeClr val="tx1"/>
                </a:solidFill>
              </a:endParaRPr>
            </a:p>
          </p:txBody>
        </p:sp>
        <p:sp>
          <p:nvSpPr>
            <p:cNvPr id="62" name="TextBox 61"/>
            <p:cNvSpPr txBox="1"/>
            <p:nvPr/>
          </p:nvSpPr>
          <p:spPr>
            <a:xfrm>
              <a:off x="5579479" y="1563468"/>
              <a:ext cx="534686" cy="430887"/>
            </a:xfrm>
            <a:prstGeom prst="rect">
              <a:avLst/>
            </a:prstGeom>
            <a:noFill/>
          </p:spPr>
          <p:txBody>
            <a:bodyPr wrap="square" rtlCol="0">
              <a:spAutoFit/>
            </a:bodyPr>
            <a:lstStyle/>
            <a:p>
              <a:pPr algn="ctr"/>
              <a:r>
                <a:rPr lang="en-US" sz="2200" b="1" dirty="0"/>
                <a:t>X</a:t>
              </a:r>
            </a:p>
          </p:txBody>
        </p:sp>
      </p:grpSp>
      <p:grpSp>
        <p:nvGrpSpPr>
          <p:cNvPr id="70" name="Group 69"/>
          <p:cNvGrpSpPr/>
          <p:nvPr/>
        </p:nvGrpSpPr>
        <p:grpSpPr>
          <a:xfrm>
            <a:off x="6954394" y="1257300"/>
            <a:ext cx="1071688" cy="2116027"/>
            <a:chOff x="7084156" y="1563467"/>
            <a:chExt cx="1071688" cy="2116027"/>
          </a:xfrm>
        </p:grpSpPr>
        <p:sp>
          <p:nvSpPr>
            <p:cNvPr id="30" name="Rectangle 29"/>
            <p:cNvSpPr/>
            <p:nvPr/>
          </p:nvSpPr>
          <p:spPr>
            <a:xfrm>
              <a:off x="7084156" y="2955903"/>
              <a:ext cx="1071688" cy="723591"/>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b="1" dirty="0"/>
                <a:t>Data Memory</a:t>
              </a:r>
            </a:p>
          </p:txBody>
        </p:sp>
        <p:sp>
          <p:nvSpPr>
            <p:cNvPr id="64" name="TextBox 63"/>
            <p:cNvSpPr txBox="1"/>
            <p:nvPr/>
          </p:nvSpPr>
          <p:spPr>
            <a:xfrm>
              <a:off x="7084156" y="1563467"/>
              <a:ext cx="1071688" cy="430887"/>
            </a:xfrm>
            <a:prstGeom prst="rect">
              <a:avLst/>
            </a:prstGeom>
            <a:noFill/>
          </p:spPr>
          <p:txBody>
            <a:bodyPr wrap="square" rtlCol="0">
              <a:spAutoFit/>
            </a:bodyPr>
            <a:lstStyle/>
            <a:p>
              <a:pPr algn="ctr"/>
              <a:r>
                <a:rPr lang="en-US" sz="2200" b="1" dirty="0"/>
                <a:t>M</a:t>
              </a:r>
            </a:p>
          </p:txBody>
        </p:sp>
      </p:grpSp>
      <p:grpSp>
        <p:nvGrpSpPr>
          <p:cNvPr id="79" name="Group 78"/>
          <p:cNvGrpSpPr/>
          <p:nvPr/>
        </p:nvGrpSpPr>
        <p:grpSpPr>
          <a:xfrm>
            <a:off x="8026082" y="1563732"/>
            <a:ext cx="503180" cy="2895599"/>
            <a:chOff x="8155844" y="1869899"/>
            <a:chExt cx="503180" cy="2895599"/>
          </a:xfrm>
        </p:grpSpPr>
        <p:sp>
          <p:nvSpPr>
            <p:cNvPr id="34" name="Rectangle 33"/>
            <p:cNvSpPr/>
            <p:nvPr/>
          </p:nvSpPr>
          <p:spPr>
            <a:xfrm>
              <a:off x="8409776" y="1869899"/>
              <a:ext cx="249248" cy="2895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p>
          </p:txBody>
        </p:sp>
        <p:cxnSp>
          <p:nvCxnSpPr>
            <p:cNvPr id="58" name="Straight Arrow Connector 57"/>
            <p:cNvCxnSpPr>
              <a:stCxn id="30" idx="3"/>
              <a:endCxn id="34" idx="1"/>
            </p:cNvCxnSpPr>
            <p:nvPr/>
          </p:nvCxnSpPr>
          <p:spPr>
            <a:xfrm>
              <a:off x="8155844" y="3317699"/>
              <a:ext cx="253932" cy="0"/>
            </a:xfrm>
            <a:prstGeom prst="straightConnector1">
              <a:avLst/>
            </a:prstGeom>
            <a:ln w="381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grpSp>
      <p:grpSp>
        <p:nvGrpSpPr>
          <p:cNvPr id="78" name="Group 77"/>
          <p:cNvGrpSpPr/>
          <p:nvPr/>
        </p:nvGrpSpPr>
        <p:grpSpPr>
          <a:xfrm>
            <a:off x="3085585" y="2998850"/>
            <a:ext cx="5829815" cy="1988798"/>
            <a:chOff x="3215347" y="3305017"/>
            <a:chExt cx="5829815" cy="1988798"/>
          </a:xfrm>
        </p:grpSpPr>
        <p:sp>
          <p:nvSpPr>
            <p:cNvPr id="59" name="Freeform: Shape 58"/>
            <p:cNvSpPr/>
            <p:nvPr/>
          </p:nvSpPr>
          <p:spPr>
            <a:xfrm>
              <a:off x="3215347" y="3305017"/>
              <a:ext cx="5829815" cy="1988798"/>
            </a:xfrm>
            <a:custGeom>
              <a:avLst/>
              <a:gdLst>
                <a:gd name="connsiteX0" fmla="*/ 5741464 w 6339639"/>
                <a:gd name="connsiteY0" fmla="*/ 154936 h 2140989"/>
                <a:gd name="connsiteX1" fmla="*/ 5917734 w 6339639"/>
                <a:gd name="connsiteY1" fmla="*/ 176970 h 2140989"/>
                <a:gd name="connsiteX2" fmla="*/ 5939767 w 6339639"/>
                <a:gd name="connsiteY2" fmla="*/ 1939669 h 2140989"/>
                <a:gd name="connsiteX3" fmla="*/ 541502 w 6339639"/>
                <a:gd name="connsiteY3" fmla="*/ 1983736 h 2140989"/>
                <a:gd name="connsiteX4" fmla="*/ 475401 w 6339639"/>
                <a:gd name="connsiteY4" fmla="*/ 882049 h 2140989"/>
                <a:gd name="connsiteX0" fmla="*/ 5708869 w 5978254"/>
                <a:gd name="connsiteY0" fmla="*/ 157227 h 2163406"/>
                <a:gd name="connsiteX1" fmla="*/ 5885139 w 5978254"/>
                <a:gd name="connsiteY1" fmla="*/ 179261 h 2163406"/>
                <a:gd name="connsiteX2" fmla="*/ 5433447 w 5978254"/>
                <a:gd name="connsiteY2" fmla="*/ 1975011 h 2163406"/>
                <a:gd name="connsiteX3" fmla="*/ 508907 w 5978254"/>
                <a:gd name="connsiteY3" fmla="*/ 1986027 h 2163406"/>
                <a:gd name="connsiteX4" fmla="*/ 442806 w 5978254"/>
                <a:gd name="connsiteY4" fmla="*/ 884340 h 2163406"/>
                <a:gd name="connsiteX0" fmla="*/ 5708869 w 6071969"/>
                <a:gd name="connsiteY0" fmla="*/ 18897 h 1974027"/>
                <a:gd name="connsiteX1" fmla="*/ 6039375 w 6071969"/>
                <a:gd name="connsiteY1" fmla="*/ 834145 h 1974027"/>
                <a:gd name="connsiteX2" fmla="*/ 5433447 w 6071969"/>
                <a:gd name="connsiteY2" fmla="*/ 1836681 h 1974027"/>
                <a:gd name="connsiteX3" fmla="*/ 508907 w 6071969"/>
                <a:gd name="connsiteY3" fmla="*/ 1847697 h 1974027"/>
                <a:gd name="connsiteX4" fmla="*/ 442806 w 6071969"/>
                <a:gd name="connsiteY4" fmla="*/ 746010 h 1974027"/>
                <a:gd name="connsiteX0" fmla="*/ 5708869 w 6100282"/>
                <a:gd name="connsiteY0" fmla="*/ 23014 h 1978144"/>
                <a:gd name="connsiteX1" fmla="*/ 6039375 w 6100282"/>
                <a:gd name="connsiteY1" fmla="*/ 838262 h 1978144"/>
                <a:gd name="connsiteX2" fmla="*/ 5433447 w 6100282"/>
                <a:gd name="connsiteY2" fmla="*/ 1840798 h 1978144"/>
                <a:gd name="connsiteX3" fmla="*/ 508907 w 6100282"/>
                <a:gd name="connsiteY3" fmla="*/ 1851814 h 1978144"/>
                <a:gd name="connsiteX4" fmla="*/ 442806 w 6100282"/>
                <a:gd name="connsiteY4" fmla="*/ 750127 h 1978144"/>
                <a:gd name="connsiteX0" fmla="*/ 5689390 w 6035607"/>
                <a:gd name="connsiteY0" fmla="*/ 19164 h 2013074"/>
                <a:gd name="connsiteX1" fmla="*/ 6019896 w 6035607"/>
                <a:gd name="connsiteY1" fmla="*/ 834412 h 2013074"/>
                <a:gd name="connsiteX2" fmla="*/ 5127530 w 6035607"/>
                <a:gd name="connsiteY2" fmla="*/ 1903050 h 2013074"/>
                <a:gd name="connsiteX3" fmla="*/ 489428 w 6035607"/>
                <a:gd name="connsiteY3" fmla="*/ 1847964 h 2013074"/>
                <a:gd name="connsiteX4" fmla="*/ 423327 w 6035607"/>
                <a:gd name="connsiteY4" fmla="*/ 746277 h 2013074"/>
                <a:gd name="connsiteX0" fmla="*/ 5689390 w 6021755"/>
                <a:gd name="connsiteY0" fmla="*/ 17663 h 2011573"/>
                <a:gd name="connsiteX1" fmla="*/ 6019896 w 6021755"/>
                <a:gd name="connsiteY1" fmla="*/ 832911 h 2011573"/>
                <a:gd name="connsiteX2" fmla="*/ 5127530 w 6021755"/>
                <a:gd name="connsiteY2" fmla="*/ 1901549 h 2011573"/>
                <a:gd name="connsiteX3" fmla="*/ 489428 w 6021755"/>
                <a:gd name="connsiteY3" fmla="*/ 1846463 h 2011573"/>
                <a:gd name="connsiteX4" fmla="*/ 423327 w 6021755"/>
                <a:gd name="connsiteY4" fmla="*/ 744776 h 2011573"/>
                <a:gd name="connsiteX0" fmla="*/ 5689390 w 6029414"/>
                <a:gd name="connsiteY0" fmla="*/ 40 h 1993950"/>
                <a:gd name="connsiteX1" fmla="*/ 6019896 w 6029414"/>
                <a:gd name="connsiteY1" fmla="*/ 815288 h 1993950"/>
                <a:gd name="connsiteX2" fmla="*/ 5127530 w 6029414"/>
                <a:gd name="connsiteY2" fmla="*/ 1883926 h 1993950"/>
                <a:gd name="connsiteX3" fmla="*/ 489428 w 6029414"/>
                <a:gd name="connsiteY3" fmla="*/ 1828840 h 1993950"/>
                <a:gd name="connsiteX4" fmla="*/ 423327 w 6029414"/>
                <a:gd name="connsiteY4" fmla="*/ 727153 h 1993950"/>
                <a:gd name="connsiteX0" fmla="*/ 5834928 w 6174952"/>
                <a:gd name="connsiteY0" fmla="*/ 40 h 1896243"/>
                <a:gd name="connsiteX1" fmla="*/ 6165434 w 6174952"/>
                <a:gd name="connsiteY1" fmla="*/ 815288 h 1896243"/>
                <a:gd name="connsiteX2" fmla="*/ 5273068 w 6174952"/>
                <a:gd name="connsiteY2" fmla="*/ 1883926 h 1896243"/>
                <a:gd name="connsiteX3" fmla="*/ 403611 w 6174952"/>
                <a:gd name="connsiteY3" fmla="*/ 1355114 h 1896243"/>
                <a:gd name="connsiteX4" fmla="*/ 568865 w 6174952"/>
                <a:gd name="connsiteY4" fmla="*/ 727153 h 1896243"/>
                <a:gd name="connsiteX0" fmla="*/ 5770105 w 6110129"/>
                <a:gd name="connsiteY0" fmla="*/ 40 h 1896243"/>
                <a:gd name="connsiteX1" fmla="*/ 6100611 w 6110129"/>
                <a:gd name="connsiteY1" fmla="*/ 815288 h 1896243"/>
                <a:gd name="connsiteX2" fmla="*/ 5208245 w 6110129"/>
                <a:gd name="connsiteY2" fmla="*/ 1883926 h 1896243"/>
                <a:gd name="connsiteX3" fmla="*/ 338788 w 6110129"/>
                <a:gd name="connsiteY3" fmla="*/ 1355114 h 1896243"/>
                <a:gd name="connsiteX4" fmla="*/ 504042 w 6110129"/>
                <a:gd name="connsiteY4" fmla="*/ 727153 h 1896243"/>
                <a:gd name="connsiteX0" fmla="*/ 5487762 w 5827786"/>
                <a:gd name="connsiteY0" fmla="*/ 40 h 1904784"/>
                <a:gd name="connsiteX1" fmla="*/ 5818268 w 5827786"/>
                <a:gd name="connsiteY1" fmla="*/ 815288 h 1904784"/>
                <a:gd name="connsiteX2" fmla="*/ 4925902 w 5827786"/>
                <a:gd name="connsiteY2" fmla="*/ 1883926 h 1904784"/>
                <a:gd name="connsiteX3" fmla="*/ 56445 w 5827786"/>
                <a:gd name="connsiteY3" fmla="*/ 1355114 h 1904784"/>
                <a:gd name="connsiteX4" fmla="*/ 221699 w 5827786"/>
                <a:gd name="connsiteY4" fmla="*/ 727153 h 1904784"/>
                <a:gd name="connsiteX0" fmla="*/ 5487762 w 5847849"/>
                <a:gd name="connsiteY0" fmla="*/ 38 h 1903566"/>
                <a:gd name="connsiteX1" fmla="*/ 5840301 w 5847849"/>
                <a:gd name="connsiteY1" fmla="*/ 837320 h 1903566"/>
                <a:gd name="connsiteX2" fmla="*/ 4925902 w 5847849"/>
                <a:gd name="connsiteY2" fmla="*/ 1883924 h 1903566"/>
                <a:gd name="connsiteX3" fmla="*/ 56445 w 5847849"/>
                <a:gd name="connsiteY3" fmla="*/ 1355112 h 1903566"/>
                <a:gd name="connsiteX4" fmla="*/ 221699 w 5847849"/>
                <a:gd name="connsiteY4" fmla="*/ 727151 h 1903566"/>
                <a:gd name="connsiteX0" fmla="*/ 5487762 w 5842142"/>
                <a:gd name="connsiteY0" fmla="*/ 39 h 1903567"/>
                <a:gd name="connsiteX1" fmla="*/ 5840301 w 5842142"/>
                <a:gd name="connsiteY1" fmla="*/ 837321 h 1903567"/>
                <a:gd name="connsiteX2" fmla="*/ 4925902 w 5842142"/>
                <a:gd name="connsiteY2" fmla="*/ 1883925 h 1903567"/>
                <a:gd name="connsiteX3" fmla="*/ 56445 w 5842142"/>
                <a:gd name="connsiteY3" fmla="*/ 1355113 h 1903567"/>
                <a:gd name="connsiteX4" fmla="*/ 221699 w 5842142"/>
                <a:gd name="connsiteY4" fmla="*/ 727152 h 1903567"/>
                <a:gd name="connsiteX0" fmla="*/ 5468793 w 5823173"/>
                <a:gd name="connsiteY0" fmla="*/ 39 h 1896197"/>
                <a:gd name="connsiteX1" fmla="*/ 5821332 w 5823173"/>
                <a:gd name="connsiteY1" fmla="*/ 837321 h 1896197"/>
                <a:gd name="connsiteX2" fmla="*/ 4906933 w 5823173"/>
                <a:gd name="connsiteY2" fmla="*/ 1883925 h 1896197"/>
                <a:gd name="connsiteX3" fmla="*/ 37476 w 5823173"/>
                <a:gd name="connsiteY3" fmla="*/ 1355113 h 1896197"/>
                <a:gd name="connsiteX4" fmla="*/ 202730 w 5823173"/>
                <a:gd name="connsiteY4" fmla="*/ 727152 h 1896197"/>
                <a:gd name="connsiteX0" fmla="*/ 5488383 w 5842763"/>
                <a:gd name="connsiteY0" fmla="*/ 39 h 1896197"/>
                <a:gd name="connsiteX1" fmla="*/ 5840922 w 5842763"/>
                <a:gd name="connsiteY1" fmla="*/ 837321 h 1896197"/>
                <a:gd name="connsiteX2" fmla="*/ 4926523 w 5842763"/>
                <a:gd name="connsiteY2" fmla="*/ 1883925 h 1896197"/>
                <a:gd name="connsiteX3" fmla="*/ 57066 w 5842763"/>
                <a:gd name="connsiteY3" fmla="*/ 1355113 h 1896197"/>
                <a:gd name="connsiteX4" fmla="*/ 222320 w 5842763"/>
                <a:gd name="connsiteY4" fmla="*/ 727152 h 1896197"/>
                <a:gd name="connsiteX0" fmla="*/ 5393885 w 5747402"/>
                <a:gd name="connsiteY0" fmla="*/ 39 h 1906750"/>
                <a:gd name="connsiteX1" fmla="*/ 5746424 w 5747402"/>
                <a:gd name="connsiteY1" fmla="*/ 837321 h 1906750"/>
                <a:gd name="connsiteX2" fmla="*/ 4832025 w 5747402"/>
                <a:gd name="connsiteY2" fmla="*/ 1883925 h 1906750"/>
                <a:gd name="connsiteX3" fmla="*/ 149855 w 5747402"/>
                <a:gd name="connsiteY3" fmla="*/ 1476299 h 1906750"/>
                <a:gd name="connsiteX4" fmla="*/ 127822 w 5747402"/>
                <a:gd name="connsiteY4" fmla="*/ 727152 h 1906750"/>
                <a:gd name="connsiteX0" fmla="*/ 5455415 w 5808932"/>
                <a:gd name="connsiteY0" fmla="*/ 39 h 1916844"/>
                <a:gd name="connsiteX1" fmla="*/ 5807954 w 5808932"/>
                <a:gd name="connsiteY1" fmla="*/ 837321 h 1916844"/>
                <a:gd name="connsiteX2" fmla="*/ 4893555 w 5808932"/>
                <a:gd name="connsiteY2" fmla="*/ 1883925 h 1916844"/>
                <a:gd name="connsiteX3" fmla="*/ 211385 w 5808932"/>
                <a:gd name="connsiteY3" fmla="*/ 1476299 h 1916844"/>
                <a:gd name="connsiteX4" fmla="*/ 189352 w 5808932"/>
                <a:gd name="connsiteY4" fmla="*/ 727152 h 1916844"/>
                <a:gd name="connsiteX0" fmla="*/ 5396916 w 5750433"/>
                <a:gd name="connsiteY0" fmla="*/ 39 h 1901831"/>
                <a:gd name="connsiteX1" fmla="*/ 5749455 w 5750433"/>
                <a:gd name="connsiteY1" fmla="*/ 837321 h 1901831"/>
                <a:gd name="connsiteX2" fmla="*/ 4835056 w 5750433"/>
                <a:gd name="connsiteY2" fmla="*/ 1883925 h 1901831"/>
                <a:gd name="connsiteX3" fmla="*/ 152886 w 5750433"/>
                <a:gd name="connsiteY3" fmla="*/ 1476299 h 1901831"/>
                <a:gd name="connsiteX4" fmla="*/ 130853 w 5750433"/>
                <a:gd name="connsiteY4" fmla="*/ 727152 h 1901831"/>
                <a:gd name="connsiteX0" fmla="*/ 5489573 w 5843090"/>
                <a:gd name="connsiteY0" fmla="*/ 39 h 1913707"/>
                <a:gd name="connsiteX1" fmla="*/ 5842112 w 5843090"/>
                <a:gd name="connsiteY1" fmla="*/ 837321 h 1913707"/>
                <a:gd name="connsiteX2" fmla="*/ 4927713 w 5843090"/>
                <a:gd name="connsiteY2" fmla="*/ 1883925 h 1913707"/>
                <a:gd name="connsiteX3" fmla="*/ 245543 w 5843090"/>
                <a:gd name="connsiteY3" fmla="*/ 1476299 h 1913707"/>
                <a:gd name="connsiteX4" fmla="*/ 223510 w 5843090"/>
                <a:gd name="connsiteY4" fmla="*/ 727152 h 1913707"/>
                <a:gd name="connsiteX0" fmla="*/ 5661374 w 6047275"/>
                <a:gd name="connsiteY0" fmla="*/ 42 h 1905039"/>
                <a:gd name="connsiteX1" fmla="*/ 6013913 w 6047275"/>
                <a:gd name="connsiteY1" fmla="*/ 837324 h 1905039"/>
                <a:gd name="connsiteX2" fmla="*/ 5099514 w 6047275"/>
                <a:gd name="connsiteY2" fmla="*/ 1883928 h 1905039"/>
                <a:gd name="connsiteX3" fmla="*/ 417344 w 6047275"/>
                <a:gd name="connsiteY3" fmla="*/ 1476302 h 1905039"/>
                <a:gd name="connsiteX4" fmla="*/ 395311 w 6047275"/>
                <a:gd name="connsiteY4" fmla="*/ 727155 h 1905039"/>
                <a:gd name="connsiteX0" fmla="*/ 5661374 w 6047275"/>
                <a:gd name="connsiteY0" fmla="*/ 42 h 1932355"/>
                <a:gd name="connsiteX1" fmla="*/ 6013913 w 6047275"/>
                <a:gd name="connsiteY1" fmla="*/ 837324 h 1932355"/>
                <a:gd name="connsiteX2" fmla="*/ 5099514 w 6047275"/>
                <a:gd name="connsiteY2" fmla="*/ 1883928 h 1932355"/>
                <a:gd name="connsiteX3" fmla="*/ 2025805 w 6047275"/>
                <a:gd name="connsiteY3" fmla="*/ 1729692 h 1932355"/>
                <a:gd name="connsiteX4" fmla="*/ 417344 w 6047275"/>
                <a:gd name="connsiteY4" fmla="*/ 1476302 h 1932355"/>
                <a:gd name="connsiteX5" fmla="*/ 395311 w 6047275"/>
                <a:gd name="connsiteY5" fmla="*/ 727155 h 1932355"/>
                <a:gd name="connsiteX0" fmla="*/ 5443914 w 5829815"/>
                <a:gd name="connsiteY0" fmla="*/ 42 h 1988798"/>
                <a:gd name="connsiteX1" fmla="*/ 5796453 w 5829815"/>
                <a:gd name="connsiteY1" fmla="*/ 837324 h 1988798"/>
                <a:gd name="connsiteX2" fmla="*/ 4882054 w 5829815"/>
                <a:gd name="connsiteY2" fmla="*/ 1883928 h 1988798"/>
                <a:gd name="connsiteX3" fmla="*/ 1720210 w 5829815"/>
                <a:gd name="connsiteY3" fmla="*/ 1905962 h 1988798"/>
                <a:gd name="connsiteX4" fmla="*/ 199884 w 5829815"/>
                <a:gd name="connsiteY4" fmla="*/ 1476302 h 1988798"/>
                <a:gd name="connsiteX5" fmla="*/ 177851 w 5829815"/>
                <a:gd name="connsiteY5" fmla="*/ 727155 h 1988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29815" h="1988798">
                  <a:moveTo>
                    <a:pt x="5443914" y="42"/>
                  </a:moveTo>
                  <a:cubicBezTo>
                    <a:pt x="5790946" y="-5466"/>
                    <a:pt x="5890096" y="523343"/>
                    <a:pt x="5796453" y="837324"/>
                  </a:cubicBezTo>
                  <a:cubicBezTo>
                    <a:pt x="5702810" y="1151305"/>
                    <a:pt x="5561428" y="1705822"/>
                    <a:pt x="4882054" y="1883928"/>
                  </a:cubicBezTo>
                  <a:cubicBezTo>
                    <a:pt x="4202680" y="2062034"/>
                    <a:pt x="2500572" y="1973900"/>
                    <a:pt x="1720210" y="1905962"/>
                  </a:cubicBezTo>
                  <a:cubicBezTo>
                    <a:pt x="939848" y="1838024"/>
                    <a:pt x="456944" y="1672770"/>
                    <a:pt x="199884" y="1476302"/>
                  </a:cubicBezTo>
                  <a:cubicBezTo>
                    <a:pt x="-57176" y="1279834"/>
                    <a:pt x="-68192" y="683088"/>
                    <a:pt x="177851" y="727155"/>
                  </a:cubicBezTo>
                </a:path>
              </a:pathLst>
            </a:custGeom>
            <a:noFill/>
            <a:ln w="381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p:cNvSpPr/>
            <p:nvPr/>
          </p:nvSpPr>
          <p:spPr>
            <a:xfrm>
              <a:off x="3261240" y="3320935"/>
              <a:ext cx="3821496" cy="1643241"/>
            </a:xfrm>
            <a:custGeom>
              <a:avLst/>
              <a:gdLst>
                <a:gd name="connsiteX0" fmla="*/ 3036547 w 3325542"/>
                <a:gd name="connsiteY0" fmla="*/ 0 h 1671477"/>
                <a:gd name="connsiteX1" fmla="*/ 3091632 w 3325542"/>
                <a:gd name="connsiteY1" fmla="*/ 1553378 h 1671477"/>
                <a:gd name="connsiteX2" fmla="*/ 480634 w 3325542"/>
                <a:gd name="connsiteY2" fmla="*/ 1487277 h 1671477"/>
                <a:gd name="connsiteX3" fmla="*/ 17926 w 3325542"/>
                <a:gd name="connsiteY3" fmla="*/ 881350 h 1671477"/>
                <a:gd name="connsiteX4" fmla="*/ 139111 w 3325542"/>
                <a:gd name="connsiteY4" fmla="*/ 738130 h 1671477"/>
                <a:gd name="connsiteX0" fmla="*/ 3036547 w 3147166"/>
                <a:gd name="connsiteY0" fmla="*/ 0 h 1528592"/>
                <a:gd name="connsiteX1" fmla="*/ 2684008 w 3147166"/>
                <a:gd name="connsiteY1" fmla="*/ 1311007 h 1528592"/>
                <a:gd name="connsiteX2" fmla="*/ 480634 w 3147166"/>
                <a:gd name="connsiteY2" fmla="*/ 1487277 h 1528592"/>
                <a:gd name="connsiteX3" fmla="*/ 17926 w 3147166"/>
                <a:gd name="connsiteY3" fmla="*/ 881350 h 1528592"/>
                <a:gd name="connsiteX4" fmla="*/ 139111 w 3147166"/>
                <a:gd name="connsiteY4" fmla="*/ 738130 h 1528592"/>
                <a:gd name="connsiteX0" fmla="*/ 2983597 w 3094216"/>
                <a:gd name="connsiteY0" fmla="*/ 0 h 1508244"/>
                <a:gd name="connsiteX1" fmla="*/ 2631058 w 3094216"/>
                <a:gd name="connsiteY1" fmla="*/ 1311007 h 1508244"/>
                <a:gd name="connsiteX2" fmla="*/ 427684 w 3094216"/>
                <a:gd name="connsiteY2" fmla="*/ 1487277 h 1508244"/>
                <a:gd name="connsiteX3" fmla="*/ 31077 w 3094216"/>
                <a:gd name="connsiteY3" fmla="*/ 1156772 h 1508244"/>
                <a:gd name="connsiteX4" fmla="*/ 86161 w 3094216"/>
                <a:gd name="connsiteY4" fmla="*/ 738130 h 1508244"/>
                <a:gd name="connsiteX0" fmla="*/ 3012809 w 3123428"/>
                <a:gd name="connsiteY0" fmla="*/ 0 h 1508244"/>
                <a:gd name="connsiteX1" fmla="*/ 2660270 w 3123428"/>
                <a:gd name="connsiteY1" fmla="*/ 1311007 h 1508244"/>
                <a:gd name="connsiteX2" fmla="*/ 456896 w 3123428"/>
                <a:gd name="connsiteY2" fmla="*/ 1487277 h 1508244"/>
                <a:gd name="connsiteX3" fmla="*/ 60289 w 3123428"/>
                <a:gd name="connsiteY3" fmla="*/ 1156772 h 1508244"/>
                <a:gd name="connsiteX4" fmla="*/ 115373 w 3123428"/>
                <a:gd name="connsiteY4" fmla="*/ 738130 h 1508244"/>
                <a:gd name="connsiteX0" fmla="*/ 2990419 w 3101038"/>
                <a:gd name="connsiteY0" fmla="*/ 0 h 1506619"/>
                <a:gd name="connsiteX1" fmla="*/ 2637880 w 3101038"/>
                <a:gd name="connsiteY1" fmla="*/ 1311007 h 1506619"/>
                <a:gd name="connsiteX2" fmla="*/ 434506 w 3101038"/>
                <a:gd name="connsiteY2" fmla="*/ 1487277 h 1506619"/>
                <a:gd name="connsiteX3" fmla="*/ 92984 w 3101038"/>
                <a:gd name="connsiteY3" fmla="*/ 1178806 h 1506619"/>
                <a:gd name="connsiteX4" fmla="*/ 92983 w 3101038"/>
                <a:gd name="connsiteY4" fmla="*/ 738130 h 1506619"/>
                <a:gd name="connsiteX0" fmla="*/ 3036240 w 3123451"/>
                <a:gd name="connsiteY0" fmla="*/ 0 h 1613020"/>
                <a:gd name="connsiteX1" fmla="*/ 2683701 w 3123451"/>
                <a:gd name="connsiteY1" fmla="*/ 1311007 h 1613020"/>
                <a:gd name="connsiteX2" fmla="*/ 1295575 w 3123451"/>
                <a:gd name="connsiteY2" fmla="*/ 1608463 h 1613020"/>
                <a:gd name="connsiteX3" fmla="*/ 138805 w 3123451"/>
                <a:gd name="connsiteY3" fmla="*/ 1178806 h 1613020"/>
                <a:gd name="connsiteX4" fmla="*/ 138804 w 3123451"/>
                <a:gd name="connsiteY4" fmla="*/ 738130 h 1613020"/>
                <a:gd name="connsiteX0" fmla="*/ 3006533 w 3093744"/>
                <a:gd name="connsiteY0" fmla="*/ 0 h 1610958"/>
                <a:gd name="connsiteX1" fmla="*/ 2653994 w 3093744"/>
                <a:gd name="connsiteY1" fmla="*/ 1311007 h 1610958"/>
                <a:gd name="connsiteX2" fmla="*/ 1265868 w 3093744"/>
                <a:gd name="connsiteY2" fmla="*/ 1608463 h 1610958"/>
                <a:gd name="connsiteX3" fmla="*/ 175199 w 3093744"/>
                <a:gd name="connsiteY3" fmla="*/ 1222873 h 1610958"/>
                <a:gd name="connsiteX4" fmla="*/ 109097 w 3093744"/>
                <a:gd name="connsiteY4" fmla="*/ 738130 h 1610958"/>
                <a:gd name="connsiteX0" fmla="*/ 3568394 w 3613983"/>
                <a:gd name="connsiteY0" fmla="*/ 0 h 1555609"/>
                <a:gd name="connsiteX1" fmla="*/ 2653994 w 3613983"/>
                <a:gd name="connsiteY1" fmla="*/ 1255922 h 1555609"/>
                <a:gd name="connsiteX2" fmla="*/ 1265868 w 3613983"/>
                <a:gd name="connsiteY2" fmla="*/ 1553378 h 1555609"/>
                <a:gd name="connsiteX3" fmla="*/ 175199 w 3613983"/>
                <a:gd name="connsiteY3" fmla="*/ 1167788 h 1555609"/>
                <a:gd name="connsiteX4" fmla="*/ 109097 w 3613983"/>
                <a:gd name="connsiteY4" fmla="*/ 683045 h 1555609"/>
                <a:gd name="connsiteX0" fmla="*/ 3568394 w 3811989"/>
                <a:gd name="connsiteY0" fmla="*/ 0 h 1612609"/>
                <a:gd name="connsiteX1" fmla="*/ 3579411 w 3811989"/>
                <a:gd name="connsiteY1" fmla="*/ 1443209 h 1612609"/>
                <a:gd name="connsiteX2" fmla="*/ 1265868 w 3811989"/>
                <a:gd name="connsiteY2" fmla="*/ 1553378 h 1612609"/>
                <a:gd name="connsiteX3" fmla="*/ 175199 w 3811989"/>
                <a:gd name="connsiteY3" fmla="*/ 1167788 h 1612609"/>
                <a:gd name="connsiteX4" fmla="*/ 109097 w 3811989"/>
                <a:gd name="connsiteY4" fmla="*/ 683045 h 1612609"/>
                <a:gd name="connsiteX0" fmla="*/ 3580234 w 3808662"/>
                <a:gd name="connsiteY0" fmla="*/ 0 h 1612609"/>
                <a:gd name="connsiteX1" fmla="*/ 3591251 w 3808662"/>
                <a:gd name="connsiteY1" fmla="*/ 1443209 h 1612609"/>
                <a:gd name="connsiteX2" fmla="*/ 1498046 w 3808662"/>
                <a:gd name="connsiteY2" fmla="*/ 1553378 h 1612609"/>
                <a:gd name="connsiteX3" fmla="*/ 187039 w 3808662"/>
                <a:gd name="connsiteY3" fmla="*/ 1167788 h 1612609"/>
                <a:gd name="connsiteX4" fmla="*/ 120937 w 3808662"/>
                <a:gd name="connsiteY4" fmla="*/ 683045 h 1612609"/>
                <a:gd name="connsiteX0" fmla="*/ 3580234 w 3910417"/>
                <a:gd name="connsiteY0" fmla="*/ 0 h 1590419"/>
                <a:gd name="connsiteX1" fmla="*/ 3745488 w 3910417"/>
                <a:gd name="connsiteY1" fmla="*/ 1399141 h 1590419"/>
                <a:gd name="connsiteX2" fmla="*/ 1498046 w 3910417"/>
                <a:gd name="connsiteY2" fmla="*/ 1553378 h 1590419"/>
                <a:gd name="connsiteX3" fmla="*/ 187039 w 3910417"/>
                <a:gd name="connsiteY3" fmla="*/ 1167788 h 1590419"/>
                <a:gd name="connsiteX4" fmla="*/ 120937 w 3910417"/>
                <a:gd name="connsiteY4" fmla="*/ 683045 h 1590419"/>
                <a:gd name="connsiteX0" fmla="*/ 3580234 w 4027896"/>
                <a:gd name="connsiteY0" fmla="*/ 0 h 1565383"/>
                <a:gd name="connsiteX1" fmla="*/ 3745488 w 4027896"/>
                <a:gd name="connsiteY1" fmla="*/ 1399141 h 1565383"/>
                <a:gd name="connsiteX2" fmla="*/ 1498046 w 4027896"/>
                <a:gd name="connsiteY2" fmla="*/ 1553378 h 1565383"/>
                <a:gd name="connsiteX3" fmla="*/ 187039 w 4027896"/>
                <a:gd name="connsiteY3" fmla="*/ 1167788 h 1565383"/>
                <a:gd name="connsiteX4" fmla="*/ 120937 w 4027896"/>
                <a:gd name="connsiteY4" fmla="*/ 683045 h 1565383"/>
                <a:gd name="connsiteX0" fmla="*/ 3580234 w 3925099"/>
                <a:gd name="connsiteY0" fmla="*/ 0 h 1566605"/>
                <a:gd name="connsiteX1" fmla="*/ 3745488 w 3925099"/>
                <a:gd name="connsiteY1" fmla="*/ 1399141 h 1566605"/>
                <a:gd name="connsiteX2" fmla="*/ 1498046 w 3925099"/>
                <a:gd name="connsiteY2" fmla="*/ 1553378 h 1566605"/>
                <a:gd name="connsiteX3" fmla="*/ 187039 w 3925099"/>
                <a:gd name="connsiteY3" fmla="*/ 1167788 h 1566605"/>
                <a:gd name="connsiteX4" fmla="*/ 120937 w 3925099"/>
                <a:gd name="connsiteY4" fmla="*/ 683045 h 1566605"/>
                <a:gd name="connsiteX0" fmla="*/ 3580234 w 3920125"/>
                <a:gd name="connsiteY0" fmla="*/ 0 h 1566605"/>
                <a:gd name="connsiteX1" fmla="*/ 3745488 w 3920125"/>
                <a:gd name="connsiteY1" fmla="*/ 1399141 h 1566605"/>
                <a:gd name="connsiteX2" fmla="*/ 1498046 w 3920125"/>
                <a:gd name="connsiteY2" fmla="*/ 1553378 h 1566605"/>
                <a:gd name="connsiteX3" fmla="*/ 187039 w 3920125"/>
                <a:gd name="connsiteY3" fmla="*/ 1167788 h 1566605"/>
                <a:gd name="connsiteX4" fmla="*/ 120937 w 3920125"/>
                <a:gd name="connsiteY4" fmla="*/ 683045 h 1566605"/>
                <a:gd name="connsiteX0" fmla="*/ 3580234 w 3843062"/>
                <a:gd name="connsiteY0" fmla="*/ 0 h 1566605"/>
                <a:gd name="connsiteX1" fmla="*/ 3635319 w 3843062"/>
                <a:gd name="connsiteY1" fmla="*/ 1399141 h 1566605"/>
                <a:gd name="connsiteX2" fmla="*/ 1498046 w 3843062"/>
                <a:gd name="connsiteY2" fmla="*/ 1553378 h 1566605"/>
                <a:gd name="connsiteX3" fmla="*/ 187039 w 3843062"/>
                <a:gd name="connsiteY3" fmla="*/ 1167788 h 1566605"/>
                <a:gd name="connsiteX4" fmla="*/ 120937 w 3843062"/>
                <a:gd name="connsiteY4" fmla="*/ 683045 h 1566605"/>
                <a:gd name="connsiteX0" fmla="*/ 3569217 w 3824127"/>
                <a:gd name="connsiteY0" fmla="*/ 0 h 1659953"/>
                <a:gd name="connsiteX1" fmla="*/ 3635319 w 3824127"/>
                <a:gd name="connsiteY1" fmla="*/ 1465243 h 1659953"/>
                <a:gd name="connsiteX2" fmla="*/ 1498046 w 3824127"/>
                <a:gd name="connsiteY2" fmla="*/ 1619480 h 1659953"/>
                <a:gd name="connsiteX3" fmla="*/ 187039 w 3824127"/>
                <a:gd name="connsiteY3" fmla="*/ 1233890 h 1659953"/>
                <a:gd name="connsiteX4" fmla="*/ 120937 w 3824127"/>
                <a:gd name="connsiteY4" fmla="*/ 749147 h 1659953"/>
                <a:gd name="connsiteX0" fmla="*/ 3569217 w 3824127"/>
                <a:gd name="connsiteY0" fmla="*/ 0 h 1659953"/>
                <a:gd name="connsiteX1" fmla="*/ 3635319 w 3824127"/>
                <a:gd name="connsiteY1" fmla="*/ 1465243 h 1659953"/>
                <a:gd name="connsiteX2" fmla="*/ 1498046 w 3824127"/>
                <a:gd name="connsiteY2" fmla="*/ 1619480 h 1659953"/>
                <a:gd name="connsiteX3" fmla="*/ 187039 w 3824127"/>
                <a:gd name="connsiteY3" fmla="*/ 1233890 h 1659953"/>
                <a:gd name="connsiteX4" fmla="*/ 120937 w 3824127"/>
                <a:gd name="connsiteY4" fmla="*/ 749147 h 1659953"/>
                <a:gd name="connsiteX0" fmla="*/ 3562867 w 3821496"/>
                <a:gd name="connsiteY0" fmla="*/ 0 h 1643241"/>
                <a:gd name="connsiteX1" fmla="*/ 3635319 w 3821496"/>
                <a:gd name="connsiteY1" fmla="*/ 1449368 h 1643241"/>
                <a:gd name="connsiteX2" fmla="*/ 1498046 w 3821496"/>
                <a:gd name="connsiteY2" fmla="*/ 1603605 h 1643241"/>
                <a:gd name="connsiteX3" fmla="*/ 187039 w 3821496"/>
                <a:gd name="connsiteY3" fmla="*/ 1218015 h 1643241"/>
                <a:gd name="connsiteX4" fmla="*/ 120937 w 3821496"/>
                <a:gd name="connsiteY4" fmla="*/ 733272 h 164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1496" h="1643241">
                  <a:moveTo>
                    <a:pt x="3562867" y="0"/>
                  </a:moveTo>
                  <a:cubicBezTo>
                    <a:pt x="3781369" y="57838"/>
                    <a:pt x="3979456" y="1182101"/>
                    <a:pt x="3635319" y="1449368"/>
                  </a:cubicBezTo>
                  <a:cubicBezTo>
                    <a:pt x="3291182" y="1716635"/>
                    <a:pt x="2072759" y="1642164"/>
                    <a:pt x="1498046" y="1603605"/>
                  </a:cubicBezTo>
                  <a:cubicBezTo>
                    <a:pt x="923333" y="1565046"/>
                    <a:pt x="416557" y="1363070"/>
                    <a:pt x="187039" y="1218015"/>
                  </a:cubicBezTo>
                  <a:cubicBezTo>
                    <a:pt x="-42479" y="1072960"/>
                    <a:pt x="-56251" y="819571"/>
                    <a:pt x="120937" y="733272"/>
                  </a:cubicBezTo>
                </a:path>
              </a:pathLst>
            </a:custGeom>
            <a:noFill/>
            <a:ln w="381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p:cNvSpPr txBox="1"/>
            <p:nvPr/>
          </p:nvSpPr>
          <p:spPr>
            <a:xfrm>
              <a:off x="6457732" y="4798243"/>
              <a:ext cx="1071688" cy="430887"/>
            </a:xfrm>
            <a:prstGeom prst="rect">
              <a:avLst/>
            </a:prstGeom>
            <a:noFill/>
          </p:spPr>
          <p:txBody>
            <a:bodyPr wrap="square" rtlCol="0">
              <a:spAutoFit/>
            </a:bodyPr>
            <a:lstStyle/>
            <a:p>
              <a:pPr algn="ctr"/>
              <a:r>
                <a:rPr lang="en-US" sz="2200" b="1" dirty="0"/>
                <a:t>W</a:t>
              </a:r>
            </a:p>
          </p:txBody>
        </p:sp>
      </p:grpSp>
      <p:sp>
        <p:nvSpPr>
          <p:cNvPr id="7" name="Oval 6"/>
          <p:cNvSpPr/>
          <p:nvPr/>
        </p:nvSpPr>
        <p:spPr>
          <a:xfrm>
            <a:off x="477242" y="2149328"/>
            <a:ext cx="990600" cy="523717"/>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000" b="1" dirty="0"/>
              <a:t>add</a:t>
            </a:r>
            <a:endParaRPr lang="en-US" b="1" dirty="0"/>
          </a:p>
        </p:txBody>
      </p:sp>
      <p:sp>
        <p:nvSpPr>
          <p:cNvPr id="8" name="TextBox 7"/>
          <p:cNvSpPr txBox="1"/>
          <p:nvPr/>
        </p:nvSpPr>
        <p:spPr>
          <a:xfrm>
            <a:off x="2495018" y="1551051"/>
            <a:ext cx="2243768" cy="707886"/>
          </a:xfrm>
          <a:prstGeom prst="rect">
            <a:avLst/>
          </a:prstGeom>
          <a:noFill/>
        </p:spPr>
        <p:txBody>
          <a:bodyPr wrap="square" rtlCol="0">
            <a:spAutoFit/>
          </a:bodyPr>
          <a:lstStyle/>
          <a:p>
            <a:pPr algn="ctr"/>
            <a:r>
              <a:rPr lang="en-US" sz="2000" dirty="0"/>
              <a:t>come up with control signals…</a:t>
            </a:r>
          </a:p>
        </p:txBody>
      </p:sp>
      <p:sp>
        <p:nvSpPr>
          <p:cNvPr id="44" name="TextBox 43"/>
          <p:cNvSpPr txBox="1"/>
          <p:nvPr/>
        </p:nvSpPr>
        <p:spPr>
          <a:xfrm>
            <a:off x="1773322" y="1226129"/>
            <a:ext cx="790752" cy="338554"/>
          </a:xfrm>
          <a:prstGeom prst="rect">
            <a:avLst/>
          </a:prstGeom>
          <a:noFill/>
        </p:spPr>
        <p:txBody>
          <a:bodyPr wrap="square" rtlCol="0">
            <a:spAutoFit/>
          </a:bodyPr>
          <a:lstStyle/>
          <a:p>
            <a:pPr algn="ctr"/>
            <a:r>
              <a:rPr lang="en-US" sz="1600" b="1" dirty="0">
                <a:solidFill>
                  <a:srgbClr val="0070C0"/>
                </a:solidFill>
              </a:rPr>
              <a:t>Clock!</a:t>
            </a:r>
          </a:p>
        </p:txBody>
      </p:sp>
      <p:sp>
        <p:nvSpPr>
          <p:cNvPr id="45" name="TextBox 44"/>
          <p:cNvSpPr txBox="1"/>
          <p:nvPr/>
        </p:nvSpPr>
        <p:spPr>
          <a:xfrm>
            <a:off x="4500474" y="1222566"/>
            <a:ext cx="790752" cy="338554"/>
          </a:xfrm>
          <a:prstGeom prst="rect">
            <a:avLst/>
          </a:prstGeom>
          <a:noFill/>
        </p:spPr>
        <p:txBody>
          <a:bodyPr wrap="square" rtlCol="0">
            <a:spAutoFit/>
          </a:bodyPr>
          <a:lstStyle/>
          <a:p>
            <a:pPr algn="ctr"/>
            <a:r>
              <a:rPr lang="en-US" sz="1600" b="1" dirty="0">
                <a:solidFill>
                  <a:srgbClr val="0070C0"/>
                </a:solidFill>
              </a:rPr>
              <a:t>Clock!</a:t>
            </a:r>
          </a:p>
        </p:txBody>
      </p:sp>
      <p:sp>
        <p:nvSpPr>
          <p:cNvPr id="49" name="TextBox 48"/>
          <p:cNvSpPr txBox="1"/>
          <p:nvPr/>
        </p:nvSpPr>
        <p:spPr>
          <a:xfrm>
            <a:off x="5225972" y="1681729"/>
            <a:ext cx="1076476" cy="400110"/>
          </a:xfrm>
          <a:prstGeom prst="rect">
            <a:avLst/>
          </a:prstGeom>
          <a:noFill/>
        </p:spPr>
        <p:txBody>
          <a:bodyPr wrap="square" rtlCol="0">
            <a:spAutoFit/>
          </a:bodyPr>
          <a:lstStyle/>
          <a:p>
            <a:pPr algn="ctr"/>
            <a:r>
              <a:rPr lang="en-US" sz="2000" dirty="0"/>
              <a:t>add...</a:t>
            </a:r>
          </a:p>
        </p:txBody>
      </p:sp>
      <p:sp>
        <p:nvSpPr>
          <p:cNvPr id="50" name="TextBox 49"/>
          <p:cNvSpPr txBox="1"/>
          <p:nvPr/>
        </p:nvSpPr>
        <p:spPr>
          <a:xfrm>
            <a:off x="6201108" y="1231261"/>
            <a:ext cx="790752" cy="338554"/>
          </a:xfrm>
          <a:prstGeom prst="rect">
            <a:avLst/>
          </a:prstGeom>
          <a:noFill/>
        </p:spPr>
        <p:txBody>
          <a:bodyPr wrap="square" rtlCol="0">
            <a:spAutoFit/>
          </a:bodyPr>
          <a:lstStyle/>
          <a:p>
            <a:pPr algn="ctr"/>
            <a:r>
              <a:rPr lang="en-US" sz="1600" b="1" dirty="0">
                <a:solidFill>
                  <a:srgbClr val="0070C0"/>
                </a:solidFill>
              </a:rPr>
              <a:t>Clock!</a:t>
            </a:r>
          </a:p>
        </p:txBody>
      </p:sp>
      <p:sp>
        <p:nvSpPr>
          <p:cNvPr id="51" name="TextBox 50"/>
          <p:cNvSpPr txBox="1"/>
          <p:nvPr/>
        </p:nvSpPr>
        <p:spPr>
          <a:xfrm>
            <a:off x="3242032" y="3970547"/>
            <a:ext cx="790752" cy="338554"/>
          </a:xfrm>
          <a:prstGeom prst="rect">
            <a:avLst/>
          </a:prstGeom>
          <a:noFill/>
        </p:spPr>
        <p:txBody>
          <a:bodyPr wrap="square" rtlCol="0">
            <a:spAutoFit/>
          </a:bodyPr>
          <a:lstStyle/>
          <a:p>
            <a:pPr algn="ctr"/>
            <a:r>
              <a:rPr lang="en-US" sz="1600" b="1" dirty="0">
                <a:solidFill>
                  <a:srgbClr val="0070C0"/>
                </a:solidFill>
              </a:rPr>
              <a:t>Clock!</a:t>
            </a:r>
          </a:p>
        </p:txBody>
      </p:sp>
      <p:sp>
        <p:nvSpPr>
          <p:cNvPr id="52" name="TextBox 51"/>
          <p:cNvSpPr txBox="1"/>
          <p:nvPr/>
        </p:nvSpPr>
        <p:spPr>
          <a:xfrm>
            <a:off x="1868716" y="4927419"/>
            <a:ext cx="3501442" cy="400110"/>
          </a:xfrm>
          <a:prstGeom prst="rect">
            <a:avLst/>
          </a:prstGeom>
          <a:noFill/>
        </p:spPr>
        <p:txBody>
          <a:bodyPr wrap="square" rtlCol="0">
            <a:spAutoFit/>
          </a:bodyPr>
          <a:lstStyle/>
          <a:p>
            <a:pPr algn="ctr"/>
            <a:r>
              <a:rPr lang="en-US" sz="2000" dirty="0"/>
              <a:t>data flows back to registers...</a:t>
            </a:r>
          </a:p>
        </p:txBody>
      </p:sp>
    </p:spTree>
    <p:extLst>
      <p:ext uri="{BB962C8B-B14F-4D97-AF65-F5344CB8AC3E}">
        <p14:creationId xmlns:p14="http://schemas.microsoft.com/office/powerpoint/2010/main" val="9336440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61111E-6 -4.44444E-6 L 0.13143 -4.44444E-6 " pathEditMode="relative" rAng="0" ptsTypes="AA">
                                      <p:cBhvr>
                                        <p:cTn id="6" dur="500" fill="hold"/>
                                        <p:tgtEl>
                                          <p:spTgt spid="7"/>
                                        </p:tgtEl>
                                        <p:attrNameLst>
                                          <p:attrName>ppt_x</p:attrName>
                                          <p:attrName>ppt_y</p:attrName>
                                        </p:attrNameLst>
                                      </p:cBhvr>
                                      <p:rCtr x="6562" y="0"/>
                                    </p:animMotion>
                                  </p:childTnLst>
                                </p:cTn>
                              </p:par>
                            </p:childTnLst>
                          </p:cTn>
                        </p:par>
                        <p:par>
                          <p:cTn id="7" fill="hold">
                            <p:stCondLst>
                              <p:cond delay="500"/>
                            </p:stCondLst>
                            <p:childTnLst>
                              <p:par>
                                <p:cTn id="8" presetID="19" presetClass="emph" presetSubtype="0" fill="hold" grpId="0" nodeType="afterEffect">
                                  <p:stCondLst>
                                    <p:cond delay="0"/>
                                  </p:stCondLst>
                                  <p:childTnLst>
                                    <p:animClr clrSpc="rgb" dir="cw">
                                      <p:cBhvr override="childStyle">
                                        <p:cTn id="9" dur="100" fill="hold"/>
                                        <p:tgtEl>
                                          <p:spTgt spid="31"/>
                                        </p:tgtEl>
                                        <p:attrNameLst>
                                          <p:attrName>style.color</p:attrName>
                                        </p:attrNameLst>
                                      </p:cBhvr>
                                      <p:to>
                                        <a:srgbClr val="9BBB59"/>
                                      </p:to>
                                    </p:animClr>
                                    <p:animClr clrSpc="rgb" dir="cw">
                                      <p:cBhvr>
                                        <p:cTn id="10" dur="100" fill="hold"/>
                                        <p:tgtEl>
                                          <p:spTgt spid="31"/>
                                        </p:tgtEl>
                                        <p:attrNameLst>
                                          <p:attrName>fillcolor</p:attrName>
                                        </p:attrNameLst>
                                      </p:cBhvr>
                                      <p:to>
                                        <a:srgbClr val="9BBB59"/>
                                      </p:to>
                                    </p:animClr>
                                    <p:set>
                                      <p:cBhvr>
                                        <p:cTn id="11" dur="100" fill="hold"/>
                                        <p:tgtEl>
                                          <p:spTgt spid="31"/>
                                        </p:tgtEl>
                                        <p:attrNameLst>
                                          <p:attrName>fill.type</p:attrName>
                                        </p:attrNameLst>
                                      </p:cBhvr>
                                      <p:to>
                                        <p:strVal val="solid"/>
                                      </p:to>
                                    </p:set>
                                    <p:set>
                                      <p:cBhvr>
                                        <p:cTn id="12" dur="100" fill="hold"/>
                                        <p:tgtEl>
                                          <p:spTgt spid="31"/>
                                        </p:tgtEl>
                                        <p:attrNameLst>
                                          <p:attrName>fill.on</p:attrName>
                                        </p:attrNameLst>
                                      </p:cBhvr>
                                      <p:to>
                                        <p:strVal val="true"/>
                                      </p:to>
                                    </p:set>
                                  </p:childTnLst>
                                </p:cTn>
                              </p:par>
                              <p:par>
                                <p:cTn id="13" presetID="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grpId="1" nodeType="clickEffect">
                                  <p:stCondLst>
                                    <p:cond delay="0"/>
                                  </p:stCondLst>
                                  <p:childTnLst>
                                    <p:animMotion origin="layout" path="M 0.13143 -4.44444E-6 L 0.42882 -0.00444 " pathEditMode="relative" rAng="0" ptsTypes="AA">
                                      <p:cBhvr>
                                        <p:cTn id="23" dur="500" fill="hold"/>
                                        <p:tgtEl>
                                          <p:spTgt spid="7"/>
                                        </p:tgtEl>
                                        <p:attrNameLst>
                                          <p:attrName>ppt_x</p:attrName>
                                          <p:attrName>ppt_y</p:attrName>
                                        </p:attrNameLst>
                                      </p:cBhvr>
                                      <p:rCtr x="14861" y="-222"/>
                                    </p:animMotion>
                                  </p:childTnLst>
                                </p:cTn>
                              </p:par>
                              <p:par>
                                <p:cTn id="24" presetID="19" presetClass="emph" presetSubtype="0" fill="hold" grpId="1" nodeType="withEffect">
                                  <p:stCondLst>
                                    <p:cond delay="0"/>
                                  </p:stCondLst>
                                  <p:childTnLst>
                                    <p:animClr clrSpc="rgb" dir="cw">
                                      <p:cBhvr override="childStyle">
                                        <p:cTn id="25" dur="100" fill="hold"/>
                                        <p:tgtEl>
                                          <p:spTgt spid="31"/>
                                        </p:tgtEl>
                                        <p:attrNameLst>
                                          <p:attrName>style.color</p:attrName>
                                        </p:attrNameLst>
                                      </p:cBhvr>
                                      <p:to>
                                        <a:schemeClr val="accent1"/>
                                      </p:to>
                                    </p:animClr>
                                    <p:animClr clrSpc="rgb" dir="cw">
                                      <p:cBhvr>
                                        <p:cTn id="26" dur="100" fill="hold"/>
                                        <p:tgtEl>
                                          <p:spTgt spid="31"/>
                                        </p:tgtEl>
                                        <p:attrNameLst>
                                          <p:attrName>fillcolor</p:attrName>
                                        </p:attrNameLst>
                                      </p:cBhvr>
                                      <p:to>
                                        <a:schemeClr val="accent1"/>
                                      </p:to>
                                    </p:animClr>
                                    <p:set>
                                      <p:cBhvr>
                                        <p:cTn id="27" dur="100" fill="hold"/>
                                        <p:tgtEl>
                                          <p:spTgt spid="31"/>
                                        </p:tgtEl>
                                        <p:attrNameLst>
                                          <p:attrName>fill.type</p:attrName>
                                        </p:attrNameLst>
                                      </p:cBhvr>
                                      <p:to>
                                        <p:strVal val="solid"/>
                                      </p:to>
                                    </p:set>
                                    <p:set>
                                      <p:cBhvr>
                                        <p:cTn id="28" dur="100" fill="hold"/>
                                        <p:tgtEl>
                                          <p:spTgt spid="31"/>
                                        </p:tgtEl>
                                        <p:attrNameLst>
                                          <p:attrName>fill.on</p:attrName>
                                        </p:attrNameLst>
                                      </p:cBhvr>
                                      <p:to>
                                        <p:strVal val="true"/>
                                      </p:to>
                                    </p:set>
                                  </p:childTnLst>
                                </p:cTn>
                              </p:par>
                            </p:childTnLst>
                          </p:cTn>
                        </p:par>
                        <p:par>
                          <p:cTn id="29" fill="hold">
                            <p:stCondLst>
                              <p:cond delay="500"/>
                            </p:stCondLst>
                            <p:childTnLst>
                              <p:par>
                                <p:cTn id="30" presetID="19" presetClass="emph" presetSubtype="0" fill="hold" grpId="0" nodeType="afterEffect">
                                  <p:stCondLst>
                                    <p:cond delay="0"/>
                                  </p:stCondLst>
                                  <p:childTnLst>
                                    <p:animClr clrSpc="rgb" dir="cw">
                                      <p:cBhvr override="childStyle">
                                        <p:cTn id="31" dur="100" fill="hold"/>
                                        <p:tgtEl>
                                          <p:spTgt spid="32"/>
                                        </p:tgtEl>
                                        <p:attrNameLst>
                                          <p:attrName>style.color</p:attrName>
                                        </p:attrNameLst>
                                      </p:cBhvr>
                                      <p:to>
                                        <a:srgbClr val="9BBB59"/>
                                      </p:to>
                                    </p:animClr>
                                    <p:animClr clrSpc="rgb" dir="cw">
                                      <p:cBhvr>
                                        <p:cTn id="32" dur="100" fill="hold"/>
                                        <p:tgtEl>
                                          <p:spTgt spid="32"/>
                                        </p:tgtEl>
                                        <p:attrNameLst>
                                          <p:attrName>fillcolor</p:attrName>
                                        </p:attrNameLst>
                                      </p:cBhvr>
                                      <p:to>
                                        <a:srgbClr val="9BBB59"/>
                                      </p:to>
                                    </p:animClr>
                                    <p:set>
                                      <p:cBhvr>
                                        <p:cTn id="33" dur="100" fill="hold"/>
                                        <p:tgtEl>
                                          <p:spTgt spid="32"/>
                                        </p:tgtEl>
                                        <p:attrNameLst>
                                          <p:attrName>fill.type</p:attrName>
                                        </p:attrNameLst>
                                      </p:cBhvr>
                                      <p:to>
                                        <p:strVal val="solid"/>
                                      </p:to>
                                    </p:set>
                                    <p:set>
                                      <p:cBhvr>
                                        <p:cTn id="34" dur="100" fill="hold"/>
                                        <p:tgtEl>
                                          <p:spTgt spid="32"/>
                                        </p:tgtEl>
                                        <p:attrNameLst>
                                          <p:attrName>fill.on</p:attrName>
                                        </p:attrNameLst>
                                      </p:cBhvr>
                                      <p:to>
                                        <p:strVal val="true"/>
                                      </p:to>
                                    </p:set>
                                  </p:childTnLst>
                                </p:cTn>
                              </p:par>
                              <p:par>
                                <p:cTn id="35" presetID="1" presetClass="entr" presetSubtype="0"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200"/>
                                        <p:tgtEl>
                                          <p:spTgt spid="49"/>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path" presetSubtype="0" accel="50000" decel="50000" fill="hold" grpId="2" nodeType="clickEffect">
                                  <p:stCondLst>
                                    <p:cond delay="0"/>
                                  </p:stCondLst>
                                  <p:childTnLst>
                                    <p:animMotion origin="layout" path="M 0.42882 -0.00444 L 0.61025 -0.0075 " pathEditMode="relative" rAng="0" ptsTypes="AA">
                                      <p:cBhvr>
                                        <p:cTn id="45" dur="500" fill="hold"/>
                                        <p:tgtEl>
                                          <p:spTgt spid="7"/>
                                        </p:tgtEl>
                                        <p:attrNameLst>
                                          <p:attrName>ppt_x</p:attrName>
                                          <p:attrName>ppt_y</p:attrName>
                                        </p:attrNameLst>
                                      </p:cBhvr>
                                      <p:rCtr x="9063" y="-167"/>
                                    </p:animMotion>
                                  </p:childTnLst>
                                </p:cTn>
                              </p:par>
                              <p:par>
                                <p:cTn id="46" presetID="19" presetClass="emph" presetSubtype="0" fill="hold" grpId="1" nodeType="withEffect">
                                  <p:stCondLst>
                                    <p:cond delay="0"/>
                                  </p:stCondLst>
                                  <p:childTnLst>
                                    <p:animClr clrSpc="rgb" dir="cw">
                                      <p:cBhvr override="childStyle">
                                        <p:cTn id="47" dur="100" fill="hold"/>
                                        <p:tgtEl>
                                          <p:spTgt spid="32"/>
                                        </p:tgtEl>
                                        <p:attrNameLst>
                                          <p:attrName>style.color</p:attrName>
                                        </p:attrNameLst>
                                      </p:cBhvr>
                                      <p:to>
                                        <a:schemeClr val="accent1"/>
                                      </p:to>
                                    </p:animClr>
                                    <p:animClr clrSpc="rgb" dir="cw">
                                      <p:cBhvr>
                                        <p:cTn id="48" dur="100" fill="hold"/>
                                        <p:tgtEl>
                                          <p:spTgt spid="32"/>
                                        </p:tgtEl>
                                        <p:attrNameLst>
                                          <p:attrName>fillcolor</p:attrName>
                                        </p:attrNameLst>
                                      </p:cBhvr>
                                      <p:to>
                                        <a:schemeClr val="accent1"/>
                                      </p:to>
                                    </p:animClr>
                                    <p:set>
                                      <p:cBhvr>
                                        <p:cTn id="49" dur="100" fill="hold"/>
                                        <p:tgtEl>
                                          <p:spTgt spid="32"/>
                                        </p:tgtEl>
                                        <p:attrNameLst>
                                          <p:attrName>fill.type</p:attrName>
                                        </p:attrNameLst>
                                      </p:cBhvr>
                                      <p:to>
                                        <p:strVal val="solid"/>
                                      </p:to>
                                    </p:set>
                                    <p:set>
                                      <p:cBhvr>
                                        <p:cTn id="50" dur="100" fill="hold"/>
                                        <p:tgtEl>
                                          <p:spTgt spid="32"/>
                                        </p:tgtEl>
                                        <p:attrNameLst>
                                          <p:attrName>fill.on</p:attrName>
                                        </p:attrNameLst>
                                      </p:cBhvr>
                                      <p:to>
                                        <p:strVal val="true"/>
                                      </p:to>
                                    </p:set>
                                  </p:childTnLst>
                                </p:cTn>
                              </p:par>
                            </p:childTnLst>
                          </p:cTn>
                        </p:par>
                        <p:par>
                          <p:cTn id="51" fill="hold">
                            <p:stCondLst>
                              <p:cond delay="500"/>
                            </p:stCondLst>
                            <p:childTnLst>
                              <p:par>
                                <p:cTn id="52" presetID="19" presetClass="emph" presetSubtype="0" fill="hold" grpId="0" nodeType="afterEffect">
                                  <p:stCondLst>
                                    <p:cond delay="0"/>
                                  </p:stCondLst>
                                  <p:childTnLst>
                                    <p:animClr clrSpc="rgb" dir="cw">
                                      <p:cBhvr override="childStyle">
                                        <p:cTn id="53" dur="100" fill="hold"/>
                                        <p:tgtEl>
                                          <p:spTgt spid="33"/>
                                        </p:tgtEl>
                                        <p:attrNameLst>
                                          <p:attrName>style.color</p:attrName>
                                        </p:attrNameLst>
                                      </p:cBhvr>
                                      <p:to>
                                        <a:srgbClr val="9BBB59"/>
                                      </p:to>
                                    </p:animClr>
                                    <p:animClr clrSpc="rgb" dir="cw">
                                      <p:cBhvr>
                                        <p:cTn id="54" dur="100" fill="hold"/>
                                        <p:tgtEl>
                                          <p:spTgt spid="33"/>
                                        </p:tgtEl>
                                        <p:attrNameLst>
                                          <p:attrName>fillcolor</p:attrName>
                                        </p:attrNameLst>
                                      </p:cBhvr>
                                      <p:to>
                                        <a:srgbClr val="9BBB59"/>
                                      </p:to>
                                    </p:animClr>
                                    <p:set>
                                      <p:cBhvr>
                                        <p:cTn id="55" dur="100" fill="hold"/>
                                        <p:tgtEl>
                                          <p:spTgt spid="33"/>
                                        </p:tgtEl>
                                        <p:attrNameLst>
                                          <p:attrName>fill.type</p:attrName>
                                        </p:attrNameLst>
                                      </p:cBhvr>
                                      <p:to>
                                        <p:strVal val="solid"/>
                                      </p:to>
                                    </p:set>
                                    <p:set>
                                      <p:cBhvr>
                                        <p:cTn id="56" dur="100" fill="hold"/>
                                        <p:tgtEl>
                                          <p:spTgt spid="33"/>
                                        </p:tgtEl>
                                        <p:attrNameLst>
                                          <p:attrName>fill.on</p:attrName>
                                        </p:attrNameLst>
                                      </p:cBhvr>
                                      <p:to>
                                        <p:strVal val="true"/>
                                      </p:to>
                                    </p:set>
                                  </p:childTnLst>
                                </p:cTn>
                              </p:par>
                              <p:par>
                                <p:cTn id="57" presetID="1" presetClass="entr" presetSubtype="0" fill="hold" grpId="0" nodeType="withEffect">
                                  <p:stCondLst>
                                    <p:cond delay="0"/>
                                  </p:stCondLst>
                                  <p:childTnLst>
                                    <p:set>
                                      <p:cBhvr>
                                        <p:cTn id="58" dur="1" fill="hold">
                                          <p:stCondLst>
                                            <p:cond delay="0"/>
                                          </p:stCondLst>
                                        </p:cTn>
                                        <p:tgtEl>
                                          <p:spTgt spid="5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fade">
                                      <p:cBhvr>
                                        <p:cTn id="63" dur="200"/>
                                        <p:tgtEl>
                                          <p:spTgt spid="52"/>
                                        </p:tgtEl>
                                      </p:cBhvr>
                                    </p:animEffect>
                                  </p:childTnLst>
                                </p:cTn>
                              </p:par>
                            </p:childTnLst>
                          </p:cTn>
                        </p:par>
                      </p:childTnLst>
                    </p:cTn>
                  </p:par>
                  <p:par>
                    <p:cTn id="64" fill="hold">
                      <p:stCondLst>
                        <p:cond delay="indefinite"/>
                      </p:stCondLst>
                      <p:childTnLst>
                        <p:par>
                          <p:cTn id="65" fill="hold">
                            <p:stCondLst>
                              <p:cond delay="0"/>
                            </p:stCondLst>
                            <p:childTnLst>
                              <p:par>
                                <p:cTn id="66" presetID="0" presetClass="path" presetSubtype="0" accel="50000" decel="50000" fill="hold" grpId="3" nodeType="clickEffect">
                                  <p:stCondLst>
                                    <p:cond delay="0"/>
                                  </p:stCondLst>
                                  <p:childTnLst>
                                    <p:animMotion origin="layout" path="M 0.60434 -0.00944 L 0.63924 0.05417 L 0.65382 0.28556 L 0.64046 0.35695 L 0.58507 0.38778 L 0.44653 0.39167 L 0.35973 0.38195 L 0.26094 0.32778 L 0.23577 0.27584 L 0.24167 0.23723 L 0.25608 0.22945 " pathEditMode="relative" ptsTypes="AAAAAAAAAAA">
                                      <p:cBhvr>
                                        <p:cTn id="67" dur="1000" fill="hold"/>
                                        <p:tgtEl>
                                          <p:spTgt spid="7"/>
                                        </p:tgtEl>
                                        <p:attrNameLst>
                                          <p:attrName>ppt_x</p:attrName>
                                          <p:attrName>ppt_y</p:attrName>
                                        </p:attrNameLst>
                                      </p:cBhvr>
                                    </p:animMotion>
                                  </p:childTnLst>
                                </p:cTn>
                              </p:par>
                              <p:par>
                                <p:cTn id="68" presetID="19" presetClass="emph" presetSubtype="0" fill="hold" grpId="1" nodeType="withEffect">
                                  <p:stCondLst>
                                    <p:cond delay="0"/>
                                  </p:stCondLst>
                                  <p:childTnLst>
                                    <p:animClr clrSpc="rgb" dir="cw">
                                      <p:cBhvr override="childStyle">
                                        <p:cTn id="69" dur="100" fill="hold"/>
                                        <p:tgtEl>
                                          <p:spTgt spid="33"/>
                                        </p:tgtEl>
                                        <p:attrNameLst>
                                          <p:attrName>style.color</p:attrName>
                                        </p:attrNameLst>
                                      </p:cBhvr>
                                      <p:to>
                                        <a:schemeClr val="accent1"/>
                                      </p:to>
                                    </p:animClr>
                                    <p:animClr clrSpc="rgb" dir="cw">
                                      <p:cBhvr>
                                        <p:cTn id="70" dur="100" fill="hold"/>
                                        <p:tgtEl>
                                          <p:spTgt spid="33"/>
                                        </p:tgtEl>
                                        <p:attrNameLst>
                                          <p:attrName>fillcolor</p:attrName>
                                        </p:attrNameLst>
                                      </p:cBhvr>
                                      <p:to>
                                        <a:schemeClr val="accent1"/>
                                      </p:to>
                                    </p:animClr>
                                    <p:set>
                                      <p:cBhvr>
                                        <p:cTn id="71" dur="100" fill="hold"/>
                                        <p:tgtEl>
                                          <p:spTgt spid="33"/>
                                        </p:tgtEl>
                                        <p:attrNameLst>
                                          <p:attrName>fill.type</p:attrName>
                                        </p:attrNameLst>
                                      </p:cBhvr>
                                      <p:to>
                                        <p:strVal val="solid"/>
                                      </p:to>
                                    </p:set>
                                    <p:set>
                                      <p:cBhvr>
                                        <p:cTn id="72" dur="100" fill="hold"/>
                                        <p:tgtEl>
                                          <p:spTgt spid="33"/>
                                        </p:tgtEl>
                                        <p:attrNameLst>
                                          <p:attrName>fill.on</p:attrName>
                                        </p:attrNameLst>
                                      </p:cBhvr>
                                      <p:to>
                                        <p:strVal val="true"/>
                                      </p:to>
                                    </p:set>
                                  </p:childTnLst>
                                </p:cTn>
                              </p:par>
                            </p:childTnLst>
                          </p:cTn>
                        </p:par>
                        <p:par>
                          <p:cTn id="73" fill="hold">
                            <p:stCondLst>
                              <p:cond delay="1000"/>
                            </p:stCondLst>
                            <p:childTnLst>
                              <p:par>
                                <p:cTn id="74" presetID="1" presetClass="entr" presetSubtype="0"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childTnLst>
                                </p:cTn>
                              </p:par>
                              <p:par>
                                <p:cTn id="76" presetID="1" presetClass="emph" presetSubtype="2" fill="hold" grpId="0" nodeType="withEffect">
                                  <p:stCondLst>
                                    <p:cond delay="0"/>
                                  </p:stCondLst>
                                  <p:childTnLst>
                                    <p:animClr clrSpc="rgb" dir="cw">
                                      <p:cBhvr>
                                        <p:cTn id="77" dur="100" fill="hold"/>
                                        <p:tgtEl>
                                          <p:spTgt spid="28"/>
                                        </p:tgtEl>
                                        <p:attrNameLst>
                                          <p:attrName>fillcolor</p:attrName>
                                        </p:attrNameLst>
                                      </p:cBhvr>
                                      <p:to>
                                        <a:srgbClr val="9BBB59"/>
                                      </p:to>
                                    </p:animClr>
                                    <p:set>
                                      <p:cBhvr>
                                        <p:cTn id="78" dur="100" fill="hold"/>
                                        <p:tgtEl>
                                          <p:spTgt spid="28"/>
                                        </p:tgtEl>
                                        <p:attrNameLst>
                                          <p:attrName>fill.type</p:attrName>
                                        </p:attrNameLst>
                                      </p:cBhvr>
                                      <p:to>
                                        <p:strVal val="solid"/>
                                      </p:to>
                                    </p:set>
                                    <p:set>
                                      <p:cBhvr>
                                        <p:cTn id="79" dur="100" fill="hold"/>
                                        <p:tgtEl>
                                          <p:spTgt spid="2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2" grpId="0" animBg="1"/>
      <p:bldP spid="32" grpId="1" animBg="1"/>
      <p:bldP spid="33" grpId="0" animBg="1"/>
      <p:bldP spid="33" grpId="1" animBg="1"/>
      <p:bldP spid="28" grpId="0" animBg="1"/>
      <p:bldP spid="7" grpId="0" animBg="1"/>
      <p:bldP spid="7" grpId="1" animBg="1"/>
      <p:bldP spid="7" grpId="2" animBg="1"/>
      <p:bldP spid="7" grpId="3" animBg="1"/>
      <p:bldP spid="8" grpId="0"/>
      <p:bldP spid="44" grpId="0"/>
      <p:bldP spid="45" grpId="0"/>
      <p:bldP spid="49" grpId="0"/>
      <p:bldP spid="50" grpId="0"/>
      <p:bldP spid="51" grpId="0"/>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Doing a Science to it</a:t>
            </a:r>
          </a:p>
        </p:txBody>
      </p:sp>
      <p:sp>
        <p:nvSpPr>
          <p:cNvPr id="6" name="Footer Placeholder 5"/>
          <p:cNvSpPr>
            <a:spLocks noGrp="1"/>
          </p:cNvSpPr>
          <p:nvPr>
            <p:ph type="ftr" sz="quarter" idx="11"/>
          </p:nvPr>
        </p:nvSpPr>
        <p:spPr/>
        <p:txBody>
          <a:bodyPr/>
          <a:lstStyle/>
          <a:p>
            <a:r>
              <a:rPr lang="is-IS"/>
              <a:t>CS447</a:t>
            </a:r>
            <a:endParaRPr lang="en-US" dirty="0"/>
          </a:p>
        </p:txBody>
      </p:sp>
      <p:sp>
        <p:nvSpPr>
          <p:cNvPr id="5" name="Slide Number Placeholder 4"/>
          <p:cNvSpPr>
            <a:spLocks noGrp="1"/>
          </p:cNvSpPr>
          <p:nvPr>
            <p:ph type="sldNum" sz="quarter" idx="12"/>
          </p:nvPr>
        </p:nvSpPr>
        <p:spPr/>
        <p:txBody>
          <a:bodyPr/>
          <a:lstStyle/>
          <a:p>
            <a:fld id="{3552B95B-556F-44BD-91A5-D80C1B9E2BB3}" type="slidenum">
              <a:rPr lang="en-US" smtClean="0"/>
              <a:pPr/>
              <a:t>11</a:t>
            </a:fld>
            <a:endParaRPr lang="en-US"/>
          </a:p>
        </p:txBody>
      </p:sp>
    </p:spTree>
    <p:extLst>
      <p:ext uri="{BB962C8B-B14F-4D97-AF65-F5344CB8AC3E}">
        <p14:creationId xmlns:p14="http://schemas.microsoft.com/office/powerpoint/2010/main" val="198575816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FAC0B-B531-7C47-A8BA-4E8770307A4D}"/>
              </a:ext>
            </a:extLst>
          </p:cNvPr>
          <p:cNvSpPr>
            <a:spLocks noGrp="1"/>
          </p:cNvSpPr>
          <p:nvPr>
            <p:ph type="title"/>
          </p:nvPr>
        </p:nvSpPr>
        <p:spPr/>
        <p:txBody>
          <a:bodyPr/>
          <a:lstStyle/>
          <a:p>
            <a:r>
              <a:rPr lang="en-US" dirty="0"/>
              <a:t>Cycles Per Instruction (CPI)</a:t>
            </a:r>
          </a:p>
        </p:txBody>
      </p:sp>
      <p:sp>
        <p:nvSpPr>
          <p:cNvPr id="3" name="Content Placeholder 2">
            <a:extLst>
              <a:ext uri="{FF2B5EF4-FFF2-40B4-BE49-F238E27FC236}">
                <a16:creationId xmlns:a16="http://schemas.microsoft.com/office/drawing/2014/main" id="{1EB67269-FADA-0443-BAE5-9F1A4093920C}"/>
              </a:ext>
            </a:extLst>
          </p:cNvPr>
          <p:cNvSpPr>
            <a:spLocks noGrp="1"/>
          </p:cNvSpPr>
          <p:nvPr>
            <p:ph idx="1"/>
          </p:nvPr>
        </p:nvSpPr>
        <p:spPr/>
        <p:txBody>
          <a:bodyPr/>
          <a:lstStyle/>
          <a:p>
            <a:r>
              <a:rPr lang="en-US" dirty="0"/>
              <a:t>CPI is </a:t>
            </a:r>
            <a:r>
              <a:rPr lang="en-US" b="1" dirty="0"/>
              <a:t>how many cycles it takes to complete one instruction.</a:t>
            </a:r>
          </a:p>
          <a:p>
            <a:pPr lvl="1"/>
            <a:r>
              <a:rPr lang="en-US" b="1" dirty="0">
                <a:solidFill>
                  <a:srgbClr val="FF0000"/>
                </a:solidFill>
              </a:rPr>
              <a:t>lower is better: </a:t>
            </a:r>
            <a:r>
              <a:rPr lang="en-US" b="1" dirty="0"/>
              <a:t>slower</a:t>
            </a:r>
            <a:r>
              <a:rPr lang="en-US" dirty="0"/>
              <a:t> instructions take </a:t>
            </a:r>
            <a:r>
              <a:rPr lang="en-US" b="1" dirty="0"/>
              <a:t>more</a:t>
            </a:r>
            <a:r>
              <a:rPr lang="en-US" dirty="0"/>
              <a:t> cycles.</a:t>
            </a:r>
          </a:p>
          <a:p>
            <a:pPr lvl="1"/>
            <a:r>
              <a:rPr lang="en-US" dirty="0"/>
              <a:t>the </a:t>
            </a:r>
            <a:r>
              <a:rPr lang="en-US" b="1" dirty="0"/>
              <a:t>best</a:t>
            </a:r>
            <a:r>
              <a:rPr lang="en-US" dirty="0"/>
              <a:t> we can do is 1 CPI.</a:t>
            </a:r>
          </a:p>
          <a:p>
            <a:pPr lvl="2"/>
            <a:r>
              <a:rPr lang="en-US" sz="1600" dirty="0"/>
              <a:t>cause how could you even do an instruction in less than 1 cycle…?</a:t>
            </a:r>
          </a:p>
          <a:p>
            <a:r>
              <a:rPr lang="en-US" dirty="0"/>
              <a:t>one way of calculating CPI is by just </a:t>
            </a:r>
            <a:r>
              <a:rPr lang="en-US" b="1" dirty="0"/>
              <a:t>measuring </a:t>
            </a:r>
            <a:r>
              <a:rPr lang="en-US" dirty="0"/>
              <a:t>a program.</a:t>
            </a:r>
            <a:endParaRPr lang="en-US" b="1" dirty="0"/>
          </a:p>
          <a:p>
            <a:pPr lvl="1"/>
            <a:r>
              <a:rPr lang="en-US" dirty="0"/>
              <a:t>you measure </a:t>
            </a:r>
            <a:r>
              <a:rPr lang="en-US" b="1" dirty="0"/>
              <a:t>how many cycles it took to finish…</a:t>
            </a:r>
          </a:p>
          <a:p>
            <a:pPr lvl="1"/>
            <a:r>
              <a:rPr lang="en-US" dirty="0"/>
              <a:t>and </a:t>
            </a:r>
            <a:r>
              <a:rPr lang="en-US" b="1" dirty="0"/>
              <a:t>how many instructions were executed…</a:t>
            </a:r>
          </a:p>
          <a:p>
            <a:pPr lvl="1"/>
            <a:r>
              <a:rPr lang="en-US" dirty="0"/>
              <a:t>and divide!</a:t>
            </a:r>
          </a:p>
          <a:p>
            <a:r>
              <a:rPr lang="en-US" dirty="0"/>
              <a:t>but there are two problems with that.</a:t>
            </a:r>
          </a:p>
          <a:p>
            <a:pPr lvl="1"/>
            <a:r>
              <a:rPr lang="en-US" dirty="0"/>
              <a:t>one, </a:t>
            </a:r>
            <a:r>
              <a:rPr lang="en-US" i="1" dirty="0"/>
              <a:t>you have to build the CPU to run programs on it. </a:t>
            </a:r>
            <a:r>
              <a:rPr lang="en-US" dirty="0"/>
              <a:t>which is a long and expensive process. </a:t>
            </a:r>
          </a:p>
          <a:p>
            <a:pPr lvl="1"/>
            <a:r>
              <a:rPr lang="en-US" dirty="0"/>
              <a:t>two, it won't give us good insights about </a:t>
            </a:r>
            <a:r>
              <a:rPr lang="en-US" i="1" dirty="0"/>
              <a:t>why</a:t>
            </a:r>
            <a:r>
              <a:rPr lang="en-US" dirty="0"/>
              <a:t> the CPI is what it is.</a:t>
            </a:r>
          </a:p>
          <a:p>
            <a:r>
              <a:rPr lang="en-US" dirty="0"/>
              <a:t>for that, we have to look at </a:t>
            </a:r>
            <a:r>
              <a:rPr lang="en-US" b="1" dirty="0"/>
              <a:t>what instructions the program uses.</a:t>
            </a:r>
            <a:endParaRPr lang="en-US" dirty="0"/>
          </a:p>
        </p:txBody>
      </p:sp>
      <p:sp>
        <p:nvSpPr>
          <p:cNvPr id="4" name="Footer Placeholder 3">
            <a:extLst>
              <a:ext uri="{FF2B5EF4-FFF2-40B4-BE49-F238E27FC236}">
                <a16:creationId xmlns:a16="http://schemas.microsoft.com/office/drawing/2014/main" id="{7C8A60F5-805E-9748-B331-857D58308F99}"/>
              </a:ext>
            </a:extLst>
          </p:cNvPr>
          <p:cNvSpPr>
            <a:spLocks noGrp="1"/>
          </p:cNvSpPr>
          <p:nvPr>
            <p:ph type="ftr" sz="quarter" idx="11"/>
          </p:nvPr>
        </p:nvSpPr>
        <p:spPr/>
        <p:txBody>
          <a:bodyPr/>
          <a:lstStyle/>
          <a:p>
            <a:r>
              <a:rPr lang="is-IS"/>
              <a:t>CS447</a:t>
            </a:r>
            <a:endParaRPr lang="en-US"/>
          </a:p>
        </p:txBody>
      </p:sp>
      <p:sp>
        <p:nvSpPr>
          <p:cNvPr id="5" name="Slide Number Placeholder 4">
            <a:extLst>
              <a:ext uri="{FF2B5EF4-FFF2-40B4-BE49-F238E27FC236}">
                <a16:creationId xmlns:a16="http://schemas.microsoft.com/office/drawing/2014/main" id="{DD77E482-B22D-3D4E-9F2A-752159DE7227}"/>
              </a:ext>
            </a:extLst>
          </p:cNvPr>
          <p:cNvSpPr>
            <a:spLocks noGrp="1"/>
          </p:cNvSpPr>
          <p:nvPr>
            <p:ph type="sldNum" sz="quarter" idx="12"/>
          </p:nvPr>
        </p:nvSpPr>
        <p:spPr/>
        <p:txBody>
          <a:bodyPr/>
          <a:lstStyle/>
          <a:p>
            <a:fld id="{3552B95B-556F-44BD-91A5-D80C1B9E2BB3}" type="slidenum">
              <a:rPr lang="en-US" smtClean="0"/>
              <a:pPr/>
              <a:t>12</a:t>
            </a:fld>
            <a:endParaRPr lang="en-US"/>
          </a:p>
        </p:txBody>
      </p:sp>
    </p:spTree>
    <p:extLst>
      <p:ext uri="{BB962C8B-B14F-4D97-AF65-F5344CB8AC3E}">
        <p14:creationId xmlns:p14="http://schemas.microsoft.com/office/powerpoint/2010/main" val="91673171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8EB7F-D603-E845-BEA5-8610DE43E2C9}"/>
              </a:ext>
            </a:extLst>
          </p:cNvPr>
          <p:cNvSpPr>
            <a:spLocks noGrp="1"/>
          </p:cNvSpPr>
          <p:nvPr>
            <p:ph type="title"/>
          </p:nvPr>
        </p:nvSpPr>
        <p:spPr/>
        <p:txBody>
          <a:bodyPr/>
          <a:lstStyle/>
          <a:p>
            <a:r>
              <a:rPr lang="en-US" dirty="0"/>
              <a:t>Measuring the benefit</a:t>
            </a:r>
          </a:p>
        </p:txBody>
      </p:sp>
      <p:sp>
        <p:nvSpPr>
          <p:cNvPr id="3" name="Content Placeholder 2">
            <a:extLst>
              <a:ext uri="{FF2B5EF4-FFF2-40B4-BE49-F238E27FC236}">
                <a16:creationId xmlns:a16="http://schemas.microsoft.com/office/drawing/2014/main" id="{913009A2-7D7F-C142-84EB-1FC0F4FB9BCE}"/>
              </a:ext>
            </a:extLst>
          </p:cNvPr>
          <p:cNvSpPr>
            <a:spLocks noGrp="1"/>
          </p:cNvSpPr>
          <p:nvPr>
            <p:ph idx="1"/>
          </p:nvPr>
        </p:nvSpPr>
        <p:spPr>
          <a:xfrm>
            <a:off x="152400" y="495301"/>
            <a:ext cx="8991600" cy="4801659"/>
          </a:xfrm>
        </p:spPr>
        <p:txBody>
          <a:bodyPr/>
          <a:lstStyle/>
          <a:p>
            <a:r>
              <a:rPr lang="en-US" dirty="0"/>
              <a:t>consider two programs:</a:t>
            </a:r>
          </a:p>
          <a:p>
            <a:pPr lvl="1"/>
            <a:r>
              <a:rPr lang="en-US" dirty="0"/>
              <a:t>program A is a billion </a:t>
            </a:r>
            <a:r>
              <a:rPr lang="en-US" b="1" dirty="0"/>
              <a:t>add </a:t>
            </a:r>
            <a:r>
              <a:rPr lang="en-US" dirty="0"/>
              <a:t>instructions in a row.</a:t>
            </a:r>
          </a:p>
          <a:p>
            <a:pPr lvl="1"/>
            <a:r>
              <a:rPr lang="en-US" dirty="0"/>
              <a:t>program B is a billion </a:t>
            </a:r>
            <a:r>
              <a:rPr lang="en-US" b="1" dirty="0" err="1"/>
              <a:t>lw</a:t>
            </a:r>
            <a:r>
              <a:rPr lang="en-US" b="1" dirty="0"/>
              <a:t> </a:t>
            </a:r>
            <a:r>
              <a:rPr lang="en-US" dirty="0"/>
              <a:t>instructions in a row.</a:t>
            </a:r>
          </a:p>
          <a:p>
            <a:r>
              <a:rPr lang="en-US" dirty="0"/>
              <a:t>with the </a:t>
            </a:r>
            <a:r>
              <a:rPr lang="en-US" b="1" dirty="0"/>
              <a:t>single-cycle </a:t>
            </a:r>
            <a:r>
              <a:rPr lang="en-US" dirty="0"/>
              <a:t>CPU, which one is faster?</a:t>
            </a:r>
          </a:p>
          <a:p>
            <a:pPr lvl="1"/>
            <a:r>
              <a:rPr lang="en-US" b="1" dirty="0"/>
              <a:t>neither.</a:t>
            </a:r>
            <a:endParaRPr lang="en-US" dirty="0"/>
          </a:p>
          <a:p>
            <a:pPr lvl="1"/>
            <a:r>
              <a:rPr lang="en-US" dirty="0"/>
              <a:t>they're both a billion instructions, so both a billion cycles.</a:t>
            </a:r>
          </a:p>
          <a:p>
            <a:pPr lvl="1"/>
            <a:r>
              <a:rPr lang="en-US" dirty="0"/>
              <a:t>for single-cycle machines, </a:t>
            </a:r>
            <a:r>
              <a:rPr lang="en-US" b="1" dirty="0"/>
              <a:t>CPI = 1 by definition.</a:t>
            </a:r>
            <a:endParaRPr lang="en-US" dirty="0"/>
          </a:p>
          <a:p>
            <a:r>
              <a:rPr lang="en-US" dirty="0"/>
              <a:t>but with the </a:t>
            </a:r>
            <a:r>
              <a:rPr lang="en-US" b="1" dirty="0"/>
              <a:t>multi-cycle </a:t>
            </a:r>
            <a:r>
              <a:rPr lang="en-US" dirty="0"/>
              <a:t>CPU, which one is faster?</a:t>
            </a:r>
          </a:p>
          <a:p>
            <a:pPr lvl="1"/>
            <a:r>
              <a:rPr lang="en-US" b="1" dirty="0"/>
              <a:t>program A.</a:t>
            </a:r>
            <a:r>
              <a:rPr lang="en-US" dirty="0"/>
              <a:t> it’s 4 billion cycles.</a:t>
            </a:r>
          </a:p>
          <a:p>
            <a:pPr lvl="1"/>
            <a:r>
              <a:rPr lang="en-US" dirty="0"/>
              <a:t>program B is like, 15 billion cycles?</a:t>
            </a:r>
          </a:p>
          <a:p>
            <a:r>
              <a:rPr lang="en-US" dirty="0"/>
              <a:t>of course, real programs will be more complex…</a:t>
            </a:r>
          </a:p>
        </p:txBody>
      </p:sp>
      <p:sp>
        <p:nvSpPr>
          <p:cNvPr id="4" name="Footer Placeholder 3">
            <a:extLst>
              <a:ext uri="{FF2B5EF4-FFF2-40B4-BE49-F238E27FC236}">
                <a16:creationId xmlns:a16="http://schemas.microsoft.com/office/drawing/2014/main" id="{2F3F680F-7472-B24A-882B-5D0F1B124CDE}"/>
              </a:ext>
            </a:extLst>
          </p:cNvPr>
          <p:cNvSpPr>
            <a:spLocks noGrp="1"/>
          </p:cNvSpPr>
          <p:nvPr>
            <p:ph type="ftr" sz="quarter" idx="11"/>
          </p:nvPr>
        </p:nvSpPr>
        <p:spPr/>
        <p:txBody>
          <a:bodyPr/>
          <a:lstStyle/>
          <a:p>
            <a:r>
              <a:rPr lang="is-IS"/>
              <a:t>CS447</a:t>
            </a:r>
            <a:endParaRPr lang="en-US"/>
          </a:p>
        </p:txBody>
      </p:sp>
      <p:sp>
        <p:nvSpPr>
          <p:cNvPr id="5" name="Slide Number Placeholder 4">
            <a:extLst>
              <a:ext uri="{FF2B5EF4-FFF2-40B4-BE49-F238E27FC236}">
                <a16:creationId xmlns:a16="http://schemas.microsoft.com/office/drawing/2014/main" id="{FCE08299-D841-DF4D-BD54-8FC3647E57AF}"/>
              </a:ext>
            </a:extLst>
          </p:cNvPr>
          <p:cNvSpPr>
            <a:spLocks noGrp="1"/>
          </p:cNvSpPr>
          <p:nvPr>
            <p:ph type="sldNum" sz="quarter" idx="12"/>
          </p:nvPr>
        </p:nvSpPr>
        <p:spPr/>
        <p:txBody>
          <a:bodyPr/>
          <a:lstStyle/>
          <a:p>
            <a:fld id="{3552B95B-556F-44BD-91A5-D80C1B9E2BB3}" type="slidenum">
              <a:rPr lang="en-US" smtClean="0"/>
              <a:pPr/>
              <a:t>13</a:t>
            </a:fld>
            <a:endParaRPr lang="en-US"/>
          </a:p>
        </p:txBody>
      </p:sp>
    </p:spTree>
    <p:extLst>
      <p:ext uri="{BB962C8B-B14F-4D97-AF65-F5344CB8AC3E}">
        <p14:creationId xmlns:p14="http://schemas.microsoft.com/office/powerpoint/2010/main" val="326149640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Average CPI</a:t>
            </a:r>
          </a:p>
        </p:txBody>
      </p:sp>
      <p:sp>
        <p:nvSpPr>
          <p:cNvPr id="3" name="Content Placeholder 2"/>
          <p:cNvSpPr>
            <a:spLocks noGrp="1"/>
          </p:cNvSpPr>
          <p:nvPr>
            <p:ph idx="1"/>
          </p:nvPr>
        </p:nvSpPr>
        <p:spPr>
          <a:xfrm>
            <a:off x="152400" y="495301"/>
            <a:ext cx="8763000" cy="1523999"/>
          </a:xfrm>
        </p:spPr>
        <p:txBody>
          <a:bodyPr/>
          <a:lstStyle/>
          <a:p>
            <a:r>
              <a:rPr lang="en-US" dirty="0"/>
              <a:t>every program is different, and every program has a different </a:t>
            </a:r>
            <a:r>
              <a:rPr lang="en-US" b="1" dirty="0"/>
              <a:t>instruction mix</a:t>
            </a:r>
            <a:r>
              <a:rPr lang="en-US" dirty="0"/>
              <a:t> – how many of each kind of instruction it uses</a:t>
            </a:r>
          </a:p>
          <a:p>
            <a:r>
              <a:rPr lang="en-US" dirty="0"/>
              <a:t>let's say we have a program where </a:t>
            </a:r>
            <a:r>
              <a:rPr lang="en-US" b="1" dirty="0"/>
              <a:t>60%</a:t>
            </a:r>
            <a:r>
              <a:rPr lang="en-US" dirty="0"/>
              <a:t> of the instructions are ALU (add/sub/</a:t>
            </a:r>
            <a:r>
              <a:rPr lang="en-US" dirty="0" err="1"/>
              <a:t>etc</a:t>
            </a:r>
            <a:r>
              <a:rPr lang="en-US" dirty="0"/>
              <a:t>),</a:t>
            </a:r>
            <a:r>
              <a:rPr lang="en-US" b="1" dirty="0"/>
              <a:t> 20%</a:t>
            </a:r>
            <a:r>
              <a:rPr lang="en-US" dirty="0"/>
              <a:t> are branches, </a:t>
            </a:r>
            <a:r>
              <a:rPr lang="en-US" b="1" dirty="0"/>
              <a:t>15%</a:t>
            </a:r>
            <a:r>
              <a:rPr lang="en-US" dirty="0"/>
              <a:t> are </a:t>
            </a:r>
            <a:r>
              <a:rPr lang="en-US" b="1" dirty="0" err="1"/>
              <a:t>lw</a:t>
            </a:r>
            <a:r>
              <a:rPr lang="en-US" dirty="0"/>
              <a:t>, and </a:t>
            </a:r>
            <a:r>
              <a:rPr lang="en-US" b="1" dirty="0"/>
              <a:t>5%</a:t>
            </a:r>
            <a:r>
              <a:rPr lang="en-US" dirty="0"/>
              <a:t> are </a:t>
            </a:r>
            <a:r>
              <a:rPr lang="en-US" b="1" dirty="0"/>
              <a:t>sw</a:t>
            </a:r>
            <a:r>
              <a:rPr lang="en-US" dirty="0"/>
              <a:t>.</a:t>
            </a:r>
          </a:p>
        </p:txBody>
      </p:sp>
      <p:sp>
        <p:nvSpPr>
          <p:cNvPr id="19" name="Footer Placeholder 18"/>
          <p:cNvSpPr>
            <a:spLocks noGrp="1"/>
          </p:cNvSpPr>
          <p:nvPr>
            <p:ph type="ftr" sz="quarter" idx="11"/>
          </p:nvPr>
        </p:nvSpPr>
        <p:spPr/>
        <p:txBody>
          <a:bodyPr/>
          <a:lstStyle/>
          <a:p>
            <a:r>
              <a:rPr lang="is-IS"/>
              <a:t>CS447</a:t>
            </a:r>
            <a:endParaRPr lang="en-US"/>
          </a:p>
        </p:txBody>
      </p:sp>
      <p:sp>
        <p:nvSpPr>
          <p:cNvPr id="5" name="Slide Number Placeholder 4"/>
          <p:cNvSpPr>
            <a:spLocks noGrp="1"/>
          </p:cNvSpPr>
          <p:nvPr>
            <p:ph type="sldNum" sz="quarter" idx="12"/>
          </p:nvPr>
        </p:nvSpPr>
        <p:spPr/>
        <p:txBody>
          <a:bodyPr/>
          <a:lstStyle/>
          <a:p>
            <a:fld id="{3552B95B-556F-44BD-91A5-D80C1B9E2BB3}" type="slidenum">
              <a:rPr lang="en-US" smtClean="0"/>
              <a:t>14</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815093972"/>
              </p:ext>
            </p:extLst>
          </p:nvPr>
        </p:nvGraphicFramePr>
        <p:xfrm>
          <a:off x="152400" y="2019300"/>
          <a:ext cx="7207165" cy="1752600"/>
        </p:xfrm>
        <a:graphic>
          <a:graphicData uri="http://schemas.openxmlformats.org/drawingml/2006/table">
            <a:tbl>
              <a:tblPr firstRow="1" firstCol="1" bandRow="1">
                <a:tableStyleId>{5C22544A-7EE6-4342-B048-85BDC9FD1C3A}</a:tableStyleId>
              </a:tblPr>
              <a:tblGrid>
                <a:gridCol w="1685273">
                  <a:extLst>
                    <a:ext uri="{9D8B030D-6E8A-4147-A177-3AD203B41FA5}">
                      <a16:colId xmlns:a16="http://schemas.microsoft.com/office/drawing/2014/main" val="341058025"/>
                    </a:ext>
                  </a:extLst>
                </a:gridCol>
                <a:gridCol w="1380473">
                  <a:extLst>
                    <a:ext uri="{9D8B030D-6E8A-4147-A177-3AD203B41FA5}">
                      <a16:colId xmlns:a16="http://schemas.microsoft.com/office/drawing/2014/main" val="1884698527"/>
                    </a:ext>
                  </a:extLst>
                </a:gridCol>
                <a:gridCol w="1380473">
                  <a:extLst>
                    <a:ext uri="{9D8B030D-6E8A-4147-A177-3AD203B41FA5}">
                      <a16:colId xmlns:a16="http://schemas.microsoft.com/office/drawing/2014/main" val="1077293296"/>
                    </a:ext>
                  </a:extLst>
                </a:gridCol>
                <a:gridCol w="1380473">
                  <a:extLst>
                    <a:ext uri="{9D8B030D-6E8A-4147-A177-3AD203B41FA5}">
                      <a16:colId xmlns:a16="http://schemas.microsoft.com/office/drawing/2014/main" val="3714467962"/>
                    </a:ext>
                  </a:extLst>
                </a:gridCol>
                <a:gridCol w="1380473">
                  <a:extLst>
                    <a:ext uri="{9D8B030D-6E8A-4147-A177-3AD203B41FA5}">
                      <a16:colId xmlns:a16="http://schemas.microsoft.com/office/drawing/2014/main" val="2368785611"/>
                    </a:ext>
                  </a:extLst>
                </a:gridCol>
              </a:tblGrid>
              <a:tr h="438150">
                <a:tc>
                  <a:txBody>
                    <a:bodyPr/>
                    <a:lstStyle/>
                    <a:p>
                      <a:pPr algn="ctr"/>
                      <a:endParaRPr lang="en-US" sz="2100" b="1" dirty="0"/>
                    </a:p>
                  </a:txBody>
                  <a:tcPr marL="108037" marR="108037" marT="54018" marB="54018"/>
                </a:tc>
                <a:tc>
                  <a:txBody>
                    <a:bodyPr/>
                    <a:lstStyle/>
                    <a:p>
                      <a:pPr algn="ctr"/>
                      <a:r>
                        <a:rPr lang="en-US" sz="2100" b="1" dirty="0"/>
                        <a:t>ALU</a:t>
                      </a:r>
                    </a:p>
                  </a:txBody>
                  <a:tcPr marL="108037" marR="108037" marT="54018" marB="54018"/>
                </a:tc>
                <a:tc>
                  <a:txBody>
                    <a:bodyPr/>
                    <a:lstStyle/>
                    <a:p>
                      <a:pPr algn="ctr"/>
                      <a:r>
                        <a:rPr lang="en-US" sz="2100" b="1" dirty="0"/>
                        <a:t>Branches</a:t>
                      </a:r>
                    </a:p>
                  </a:txBody>
                  <a:tcPr marL="108037" marR="108037" marT="54018" marB="54018"/>
                </a:tc>
                <a:tc>
                  <a:txBody>
                    <a:bodyPr/>
                    <a:lstStyle/>
                    <a:p>
                      <a:pPr algn="ctr"/>
                      <a:r>
                        <a:rPr lang="en-US" sz="2100" b="1" dirty="0" err="1"/>
                        <a:t>lw</a:t>
                      </a:r>
                      <a:endParaRPr lang="en-US" sz="2100" b="1" dirty="0"/>
                    </a:p>
                  </a:txBody>
                  <a:tcPr marL="108037" marR="108037" marT="54018" marB="54018"/>
                </a:tc>
                <a:tc>
                  <a:txBody>
                    <a:bodyPr/>
                    <a:lstStyle/>
                    <a:p>
                      <a:pPr algn="ctr"/>
                      <a:r>
                        <a:rPr lang="en-US" sz="2100" b="1" dirty="0" err="1"/>
                        <a:t>sw</a:t>
                      </a:r>
                      <a:endParaRPr lang="en-US" sz="2100" b="1" dirty="0"/>
                    </a:p>
                  </a:txBody>
                  <a:tcPr marL="108037" marR="108037" marT="54018" marB="54018"/>
                </a:tc>
                <a:extLst>
                  <a:ext uri="{0D108BD9-81ED-4DB2-BD59-A6C34878D82A}">
                    <a16:rowId xmlns:a16="http://schemas.microsoft.com/office/drawing/2014/main" val="3809191369"/>
                  </a:ext>
                </a:extLst>
              </a:tr>
              <a:tr h="438150">
                <a:tc>
                  <a:txBody>
                    <a:bodyPr/>
                    <a:lstStyle/>
                    <a:p>
                      <a:pPr algn="ctr"/>
                      <a:r>
                        <a:rPr lang="en-US" sz="2100" b="1" dirty="0"/>
                        <a:t>Proportion</a:t>
                      </a:r>
                    </a:p>
                  </a:txBody>
                  <a:tcPr marL="108037" marR="108037" marT="54018" marB="54018"/>
                </a:tc>
                <a:tc>
                  <a:txBody>
                    <a:bodyPr/>
                    <a:lstStyle/>
                    <a:p>
                      <a:pPr algn="ctr"/>
                      <a:r>
                        <a:rPr lang="en-US" sz="2100" b="1" dirty="0"/>
                        <a:t>0.6</a:t>
                      </a:r>
                    </a:p>
                  </a:txBody>
                  <a:tcPr marL="108037" marR="108037" marT="54018" marB="54018"/>
                </a:tc>
                <a:tc>
                  <a:txBody>
                    <a:bodyPr/>
                    <a:lstStyle/>
                    <a:p>
                      <a:pPr algn="ctr"/>
                      <a:r>
                        <a:rPr lang="en-US" sz="2100" b="1" dirty="0"/>
                        <a:t>0.2</a:t>
                      </a:r>
                    </a:p>
                  </a:txBody>
                  <a:tcPr marL="108037" marR="108037" marT="54018" marB="54018"/>
                </a:tc>
                <a:tc>
                  <a:txBody>
                    <a:bodyPr/>
                    <a:lstStyle/>
                    <a:p>
                      <a:pPr algn="ctr"/>
                      <a:r>
                        <a:rPr lang="en-US" sz="2100" b="1" dirty="0"/>
                        <a:t>0.15</a:t>
                      </a:r>
                    </a:p>
                  </a:txBody>
                  <a:tcPr marL="108037" marR="108037" marT="54018" marB="54018"/>
                </a:tc>
                <a:tc>
                  <a:txBody>
                    <a:bodyPr/>
                    <a:lstStyle/>
                    <a:p>
                      <a:pPr algn="ctr"/>
                      <a:r>
                        <a:rPr lang="en-US" sz="2100" b="1" dirty="0"/>
                        <a:t>0.05</a:t>
                      </a:r>
                    </a:p>
                  </a:txBody>
                  <a:tcPr marL="108037" marR="108037" marT="54018" marB="54018"/>
                </a:tc>
                <a:extLst>
                  <a:ext uri="{0D108BD9-81ED-4DB2-BD59-A6C34878D82A}">
                    <a16:rowId xmlns:a16="http://schemas.microsoft.com/office/drawing/2014/main" val="1147291538"/>
                  </a:ext>
                </a:extLst>
              </a:tr>
              <a:tr h="438150">
                <a:tc>
                  <a:txBody>
                    <a:bodyPr/>
                    <a:lstStyle/>
                    <a:p>
                      <a:pPr algn="ctr"/>
                      <a:r>
                        <a:rPr lang="en-US" sz="2100" b="1" dirty="0"/>
                        <a:t>Cycles</a:t>
                      </a:r>
                    </a:p>
                  </a:txBody>
                  <a:tcPr marL="108037" marR="108037" marT="54018" marB="54018"/>
                </a:tc>
                <a:tc>
                  <a:txBody>
                    <a:bodyPr/>
                    <a:lstStyle/>
                    <a:p>
                      <a:pPr algn="ctr"/>
                      <a:r>
                        <a:rPr lang="en-US" sz="2100" b="1" dirty="0"/>
                        <a:t>4</a:t>
                      </a:r>
                    </a:p>
                  </a:txBody>
                  <a:tcPr marL="108037" marR="108037" marT="54018" marB="54018"/>
                </a:tc>
                <a:tc>
                  <a:txBody>
                    <a:bodyPr/>
                    <a:lstStyle/>
                    <a:p>
                      <a:pPr algn="ctr"/>
                      <a:r>
                        <a:rPr lang="en-US" sz="2100" b="1" dirty="0"/>
                        <a:t>3</a:t>
                      </a:r>
                    </a:p>
                  </a:txBody>
                  <a:tcPr marL="108037" marR="108037" marT="54018" marB="54018"/>
                </a:tc>
                <a:tc>
                  <a:txBody>
                    <a:bodyPr/>
                    <a:lstStyle/>
                    <a:p>
                      <a:pPr algn="ctr"/>
                      <a:r>
                        <a:rPr lang="en-US" sz="2100" b="1" dirty="0"/>
                        <a:t>15</a:t>
                      </a:r>
                    </a:p>
                  </a:txBody>
                  <a:tcPr marL="108037" marR="108037" marT="54018" marB="54018"/>
                </a:tc>
                <a:tc>
                  <a:txBody>
                    <a:bodyPr/>
                    <a:lstStyle/>
                    <a:p>
                      <a:pPr algn="ctr"/>
                      <a:r>
                        <a:rPr lang="en-US" sz="2100" b="1" dirty="0"/>
                        <a:t>14</a:t>
                      </a:r>
                    </a:p>
                  </a:txBody>
                  <a:tcPr marL="108037" marR="108037" marT="54018" marB="54018"/>
                </a:tc>
                <a:extLst>
                  <a:ext uri="{0D108BD9-81ED-4DB2-BD59-A6C34878D82A}">
                    <a16:rowId xmlns:a16="http://schemas.microsoft.com/office/drawing/2014/main" val="2701313641"/>
                  </a:ext>
                </a:extLst>
              </a:tr>
              <a:tr h="438150">
                <a:tc>
                  <a:txBody>
                    <a:bodyPr/>
                    <a:lstStyle/>
                    <a:p>
                      <a:pPr algn="ctr"/>
                      <a:r>
                        <a:rPr lang="en-US" sz="2100" b="1" dirty="0"/>
                        <a:t>Weighted</a:t>
                      </a:r>
                    </a:p>
                  </a:txBody>
                  <a:tcPr marL="108037" marR="108037" marT="54018" marB="54018"/>
                </a:tc>
                <a:tc>
                  <a:txBody>
                    <a:bodyPr/>
                    <a:lstStyle/>
                    <a:p>
                      <a:pPr algn="ctr"/>
                      <a:endParaRPr lang="en-US" sz="2100" b="1" dirty="0"/>
                    </a:p>
                  </a:txBody>
                  <a:tcPr marL="108037" marR="108037" marT="54018" marB="54018"/>
                </a:tc>
                <a:tc>
                  <a:txBody>
                    <a:bodyPr/>
                    <a:lstStyle/>
                    <a:p>
                      <a:pPr algn="ctr"/>
                      <a:endParaRPr lang="en-US" sz="2100" b="1" dirty="0"/>
                    </a:p>
                  </a:txBody>
                  <a:tcPr marL="108037" marR="108037" marT="54018" marB="54018"/>
                </a:tc>
                <a:tc>
                  <a:txBody>
                    <a:bodyPr/>
                    <a:lstStyle/>
                    <a:p>
                      <a:pPr algn="ctr"/>
                      <a:endParaRPr lang="en-US" sz="2100" b="1"/>
                    </a:p>
                  </a:txBody>
                  <a:tcPr marL="108037" marR="108037" marT="54018" marB="54018"/>
                </a:tc>
                <a:tc>
                  <a:txBody>
                    <a:bodyPr/>
                    <a:lstStyle/>
                    <a:p>
                      <a:pPr algn="ctr"/>
                      <a:endParaRPr lang="en-US" sz="2100" b="1" dirty="0"/>
                    </a:p>
                  </a:txBody>
                  <a:tcPr marL="108037" marR="108037" marT="54018" marB="54018"/>
                </a:tc>
                <a:extLst>
                  <a:ext uri="{0D108BD9-81ED-4DB2-BD59-A6C34878D82A}">
                    <a16:rowId xmlns:a16="http://schemas.microsoft.com/office/drawing/2014/main" val="3949879402"/>
                  </a:ext>
                </a:extLst>
              </a:tr>
            </a:tbl>
          </a:graphicData>
        </a:graphic>
      </p:graphicFrame>
      <p:sp>
        <p:nvSpPr>
          <p:cNvPr id="7" name="TextBox 6"/>
          <p:cNvSpPr txBox="1"/>
          <p:nvPr/>
        </p:nvSpPr>
        <p:spPr>
          <a:xfrm>
            <a:off x="400564" y="3797173"/>
            <a:ext cx="5162036" cy="1015663"/>
          </a:xfrm>
          <a:prstGeom prst="rect">
            <a:avLst/>
          </a:prstGeom>
          <a:noFill/>
        </p:spPr>
        <p:txBody>
          <a:bodyPr wrap="square" rtlCol="0">
            <a:spAutoFit/>
          </a:bodyPr>
          <a:lstStyle/>
          <a:p>
            <a:pPr algn="ctr"/>
            <a:r>
              <a:rPr lang="en-US" sz="2000" dirty="0"/>
              <a:t>1. for each category, </a:t>
            </a:r>
            <a:r>
              <a:rPr lang="en-US" sz="2000" b="1" dirty="0"/>
              <a:t>multiply </a:t>
            </a:r>
            <a:r>
              <a:rPr lang="en-US" sz="2000" dirty="0"/>
              <a:t>the </a:t>
            </a:r>
            <a:r>
              <a:rPr lang="en-US" sz="2000" b="1" dirty="0"/>
              <a:t>proportion</a:t>
            </a:r>
            <a:r>
              <a:rPr lang="en-US" sz="2000" dirty="0"/>
              <a:t> by the </a:t>
            </a:r>
            <a:r>
              <a:rPr lang="en-US" sz="2000" b="1" dirty="0"/>
              <a:t>number of cycles </a:t>
            </a:r>
            <a:r>
              <a:rPr lang="en-US" sz="2000" dirty="0"/>
              <a:t>for that category to get the </a:t>
            </a:r>
            <a:r>
              <a:rPr lang="en-US" sz="2000" b="1" dirty="0"/>
              <a:t>weighted </a:t>
            </a:r>
            <a:r>
              <a:rPr lang="en-US" sz="2000" dirty="0"/>
              <a:t>portion</a:t>
            </a:r>
            <a:endParaRPr lang="en-US" sz="2000" b="1" dirty="0"/>
          </a:p>
        </p:txBody>
      </p:sp>
      <p:sp>
        <p:nvSpPr>
          <p:cNvPr id="8" name="TextBox 7"/>
          <p:cNvSpPr txBox="1"/>
          <p:nvPr/>
        </p:nvSpPr>
        <p:spPr>
          <a:xfrm>
            <a:off x="1849916" y="3351780"/>
            <a:ext cx="1371600" cy="415498"/>
          </a:xfrm>
          <a:prstGeom prst="rect">
            <a:avLst/>
          </a:prstGeom>
          <a:noFill/>
        </p:spPr>
        <p:txBody>
          <a:bodyPr wrap="square" rtlCol="0" anchor="ctr">
            <a:spAutoFit/>
          </a:bodyPr>
          <a:lstStyle/>
          <a:p>
            <a:pPr algn="ctr"/>
            <a:r>
              <a:rPr lang="en-US" sz="2100" b="1" dirty="0"/>
              <a:t>2.4</a:t>
            </a:r>
          </a:p>
        </p:txBody>
      </p:sp>
      <p:sp>
        <p:nvSpPr>
          <p:cNvPr id="9" name="TextBox 8"/>
          <p:cNvSpPr txBox="1"/>
          <p:nvPr/>
        </p:nvSpPr>
        <p:spPr>
          <a:xfrm>
            <a:off x="3221516" y="3351780"/>
            <a:ext cx="1371600" cy="415498"/>
          </a:xfrm>
          <a:prstGeom prst="rect">
            <a:avLst/>
          </a:prstGeom>
          <a:noFill/>
        </p:spPr>
        <p:txBody>
          <a:bodyPr wrap="square" rtlCol="0" anchor="ctr">
            <a:spAutoFit/>
          </a:bodyPr>
          <a:lstStyle/>
          <a:p>
            <a:pPr algn="ctr"/>
            <a:r>
              <a:rPr lang="en-US" sz="2100" b="1" dirty="0"/>
              <a:t>0.6</a:t>
            </a:r>
          </a:p>
        </p:txBody>
      </p:sp>
      <p:sp>
        <p:nvSpPr>
          <p:cNvPr id="10" name="TextBox 9"/>
          <p:cNvSpPr txBox="1"/>
          <p:nvPr/>
        </p:nvSpPr>
        <p:spPr>
          <a:xfrm>
            <a:off x="4616986" y="3351780"/>
            <a:ext cx="1371600" cy="415498"/>
          </a:xfrm>
          <a:prstGeom prst="rect">
            <a:avLst/>
          </a:prstGeom>
          <a:noFill/>
        </p:spPr>
        <p:txBody>
          <a:bodyPr wrap="square" rtlCol="0" anchor="ctr">
            <a:spAutoFit/>
          </a:bodyPr>
          <a:lstStyle/>
          <a:p>
            <a:pPr algn="ctr"/>
            <a:r>
              <a:rPr lang="en-US" sz="2100" b="1" dirty="0"/>
              <a:t>2.25</a:t>
            </a:r>
          </a:p>
        </p:txBody>
      </p:sp>
      <p:sp>
        <p:nvSpPr>
          <p:cNvPr id="11" name="TextBox 10"/>
          <p:cNvSpPr txBox="1"/>
          <p:nvPr/>
        </p:nvSpPr>
        <p:spPr>
          <a:xfrm>
            <a:off x="5975733" y="3351780"/>
            <a:ext cx="1371600" cy="415498"/>
          </a:xfrm>
          <a:prstGeom prst="rect">
            <a:avLst/>
          </a:prstGeom>
          <a:noFill/>
        </p:spPr>
        <p:txBody>
          <a:bodyPr wrap="square" rtlCol="0" anchor="ctr">
            <a:spAutoFit/>
          </a:bodyPr>
          <a:lstStyle/>
          <a:p>
            <a:pPr algn="ctr"/>
            <a:r>
              <a:rPr lang="en-US" sz="2100" b="1" dirty="0"/>
              <a:t>0.7</a:t>
            </a:r>
          </a:p>
        </p:txBody>
      </p:sp>
      <p:sp>
        <p:nvSpPr>
          <p:cNvPr id="12" name="TextBox 11"/>
          <p:cNvSpPr txBox="1"/>
          <p:nvPr/>
        </p:nvSpPr>
        <p:spPr>
          <a:xfrm>
            <a:off x="7310610" y="2613999"/>
            <a:ext cx="1604790" cy="707886"/>
          </a:xfrm>
          <a:prstGeom prst="rect">
            <a:avLst/>
          </a:prstGeom>
          <a:noFill/>
        </p:spPr>
        <p:txBody>
          <a:bodyPr wrap="square" rtlCol="0">
            <a:spAutoFit/>
          </a:bodyPr>
          <a:lstStyle/>
          <a:p>
            <a:pPr algn="ctr"/>
            <a:r>
              <a:rPr lang="en-US" sz="2000" dirty="0"/>
              <a:t>2. Now </a:t>
            </a:r>
            <a:r>
              <a:rPr lang="en-US" sz="2000" b="1" dirty="0"/>
              <a:t>sum</a:t>
            </a:r>
            <a:r>
              <a:rPr lang="en-US" sz="2000" dirty="0"/>
              <a:t> them up:</a:t>
            </a:r>
          </a:p>
        </p:txBody>
      </p:sp>
      <p:sp>
        <p:nvSpPr>
          <p:cNvPr id="13" name="TextBox 12"/>
          <p:cNvSpPr txBox="1"/>
          <p:nvPr/>
        </p:nvSpPr>
        <p:spPr>
          <a:xfrm>
            <a:off x="7347333" y="3341624"/>
            <a:ext cx="1447800" cy="461665"/>
          </a:xfrm>
          <a:prstGeom prst="rect">
            <a:avLst/>
          </a:prstGeom>
          <a:noFill/>
        </p:spPr>
        <p:txBody>
          <a:bodyPr wrap="square" rtlCol="0">
            <a:spAutoFit/>
          </a:bodyPr>
          <a:lstStyle/>
          <a:p>
            <a:r>
              <a:rPr lang="en-US" sz="2400" b="1" dirty="0"/>
              <a:t>= 5.95</a:t>
            </a:r>
          </a:p>
        </p:txBody>
      </p:sp>
      <p:sp>
        <p:nvSpPr>
          <p:cNvPr id="14" name="TextBox 13"/>
          <p:cNvSpPr txBox="1"/>
          <p:nvPr/>
        </p:nvSpPr>
        <p:spPr>
          <a:xfrm>
            <a:off x="6242432" y="3797173"/>
            <a:ext cx="2755135" cy="1323439"/>
          </a:xfrm>
          <a:prstGeom prst="rect">
            <a:avLst/>
          </a:prstGeom>
          <a:noFill/>
        </p:spPr>
        <p:txBody>
          <a:bodyPr wrap="square" rtlCol="0">
            <a:spAutoFit/>
          </a:bodyPr>
          <a:lstStyle/>
          <a:p>
            <a:pPr algn="ctr"/>
            <a:r>
              <a:rPr lang="en-US" sz="2000" dirty="0">
                <a:solidFill>
                  <a:srgbClr val="FF0000"/>
                </a:solidFill>
              </a:rPr>
              <a:t>this is the </a:t>
            </a:r>
            <a:r>
              <a:rPr lang="en-US" sz="2000" b="1" dirty="0">
                <a:solidFill>
                  <a:srgbClr val="FF0000"/>
                </a:solidFill>
              </a:rPr>
              <a:t>Average CPI </a:t>
            </a:r>
            <a:r>
              <a:rPr lang="en-US" sz="2000" dirty="0">
                <a:solidFill>
                  <a:srgbClr val="FF0000"/>
                </a:solidFill>
              </a:rPr>
              <a:t>for </a:t>
            </a:r>
            <a:r>
              <a:rPr lang="en-US" sz="2000" b="1" dirty="0">
                <a:solidFill>
                  <a:srgbClr val="FF0000"/>
                </a:solidFill>
              </a:rPr>
              <a:t>THIS</a:t>
            </a:r>
            <a:r>
              <a:rPr lang="en-US" sz="2000" dirty="0">
                <a:solidFill>
                  <a:srgbClr val="FF0000"/>
                </a:solidFill>
              </a:rPr>
              <a:t> program. </a:t>
            </a:r>
            <a:r>
              <a:rPr lang="en-US" sz="2000" dirty="0"/>
              <a:t>different mixes give different CPIs!</a:t>
            </a:r>
          </a:p>
        </p:txBody>
      </p:sp>
      <p:sp>
        <p:nvSpPr>
          <p:cNvPr id="15" name="TextBox 14"/>
          <p:cNvSpPr txBox="1"/>
          <p:nvPr/>
        </p:nvSpPr>
        <p:spPr>
          <a:xfrm>
            <a:off x="2977309" y="3321885"/>
            <a:ext cx="499432" cy="415498"/>
          </a:xfrm>
          <a:prstGeom prst="rect">
            <a:avLst/>
          </a:prstGeom>
          <a:noFill/>
        </p:spPr>
        <p:txBody>
          <a:bodyPr wrap="square" rtlCol="0" anchor="ctr">
            <a:spAutoFit/>
          </a:bodyPr>
          <a:lstStyle/>
          <a:p>
            <a:pPr algn="ctr"/>
            <a:r>
              <a:rPr lang="en-US" sz="2100" b="1" dirty="0"/>
              <a:t>+</a:t>
            </a:r>
          </a:p>
        </p:txBody>
      </p:sp>
      <p:sp>
        <p:nvSpPr>
          <p:cNvPr id="16" name="TextBox 15"/>
          <p:cNvSpPr txBox="1"/>
          <p:nvPr/>
        </p:nvSpPr>
        <p:spPr>
          <a:xfrm>
            <a:off x="4348909" y="3321885"/>
            <a:ext cx="499432" cy="415498"/>
          </a:xfrm>
          <a:prstGeom prst="rect">
            <a:avLst/>
          </a:prstGeom>
          <a:noFill/>
        </p:spPr>
        <p:txBody>
          <a:bodyPr wrap="square" rtlCol="0" anchor="ctr">
            <a:spAutoFit/>
          </a:bodyPr>
          <a:lstStyle/>
          <a:p>
            <a:pPr algn="ctr"/>
            <a:r>
              <a:rPr lang="en-US" sz="2100" b="1" dirty="0"/>
              <a:t>+</a:t>
            </a:r>
          </a:p>
        </p:txBody>
      </p:sp>
      <p:sp>
        <p:nvSpPr>
          <p:cNvPr id="17" name="TextBox 16"/>
          <p:cNvSpPr txBox="1"/>
          <p:nvPr/>
        </p:nvSpPr>
        <p:spPr>
          <a:xfrm>
            <a:off x="5744379" y="3321885"/>
            <a:ext cx="499432" cy="415498"/>
          </a:xfrm>
          <a:prstGeom prst="rect">
            <a:avLst/>
          </a:prstGeom>
          <a:noFill/>
        </p:spPr>
        <p:txBody>
          <a:bodyPr wrap="square" rtlCol="0" anchor="ctr">
            <a:spAutoFit/>
          </a:bodyPr>
          <a:lstStyle/>
          <a:p>
            <a:pPr algn="ctr"/>
            <a:r>
              <a:rPr lang="en-US" sz="2100" b="1" dirty="0"/>
              <a:t>+</a:t>
            </a:r>
          </a:p>
        </p:txBody>
      </p:sp>
    </p:spTree>
    <p:extLst>
      <p:ext uri="{BB962C8B-B14F-4D97-AF65-F5344CB8AC3E}">
        <p14:creationId xmlns:p14="http://schemas.microsoft.com/office/powerpoint/2010/main" val="2496471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performance equation</a:t>
            </a:r>
          </a:p>
        </p:txBody>
      </p:sp>
      <p:sp>
        <p:nvSpPr>
          <p:cNvPr id="3" name="Content Placeholder 2"/>
          <p:cNvSpPr>
            <a:spLocks noGrp="1"/>
          </p:cNvSpPr>
          <p:nvPr>
            <p:ph idx="1"/>
          </p:nvPr>
        </p:nvSpPr>
        <p:spPr>
          <a:xfrm>
            <a:off x="152400" y="495301"/>
            <a:ext cx="8763000" cy="1203759"/>
          </a:xfrm>
        </p:spPr>
        <p:txBody>
          <a:bodyPr>
            <a:normAutofit/>
          </a:bodyPr>
          <a:lstStyle/>
          <a:p>
            <a:r>
              <a:rPr lang="en-US" dirty="0"/>
              <a:t>the question we're </a:t>
            </a:r>
            <a:r>
              <a:rPr lang="en-US" i="1" dirty="0"/>
              <a:t>really</a:t>
            </a:r>
            <a:r>
              <a:rPr lang="en-US" dirty="0"/>
              <a:t> asking in any performance measurement is: </a:t>
            </a:r>
            <a:r>
              <a:rPr lang="en-US" b="1" dirty="0"/>
              <a:t>how long does it take to finish running a program?</a:t>
            </a:r>
            <a:endParaRPr lang="en-US" dirty="0"/>
          </a:p>
          <a:p>
            <a:r>
              <a:rPr lang="en-US" dirty="0"/>
              <a:t>we could time it, but we can also </a:t>
            </a:r>
            <a:r>
              <a:rPr lang="en-US" b="1" dirty="0"/>
              <a:t>calculate </a:t>
            </a:r>
            <a:r>
              <a:rPr lang="en-US" dirty="0"/>
              <a:t>it from what we know.</a:t>
            </a:r>
            <a:endParaRPr lang="en-US" i="1" dirty="0"/>
          </a:p>
        </p:txBody>
      </p:sp>
      <p:sp>
        <p:nvSpPr>
          <p:cNvPr id="7" name="Footer Placeholder 6"/>
          <p:cNvSpPr>
            <a:spLocks noGrp="1"/>
          </p:cNvSpPr>
          <p:nvPr>
            <p:ph type="ftr" sz="quarter" idx="11"/>
          </p:nvPr>
        </p:nvSpPr>
        <p:spPr/>
        <p:txBody>
          <a:bodyPr/>
          <a:lstStyle/>
          <a:p>
            <a:r>
              <a:rPr lang="is-IS"/>
              <a:t>CS447</a:t>
            </a:r>
            <a:endParaRPr lang="en-US"/>
          </a:p>
        </p:txBody>
      </p:sp>
      <p:sp>
        <p:nvSpPr>
          <p:cNvPr id="5" name="Slide Number Placeholder 4"/>
          <p:cNvSpPr>
            <a:spLocks noGrp="1"/>
          </p:cNvSpPr>
          <p:nvPr>
            <p:ph type="sldNum" sz="quarter" idx="12"/>
          </p:nvPr>
        </p:nvSpPr>
        <p:spPr/>
        <p:txBody>
          <a:bodyPr/>
          <a:lstStyle/>
          <a:p>
            <a:fld id="{3552B95B-556F-44BD-91A5-D80C1B9E2BB3}" type="slidenum">
              <a:rPr lang="en-US" smtClean="0"/>
              <a:t>15</a:t>
            </a:fld>
            <a:endParaRPr lang="en-US"/>
          </a:p>
        </p:txBody>
      </p:sp>
      <mc:AlternateContent xmlns:mc="http://schemas.openxmlformats.org/markup-compatibility/2006" xmlns:a14="http://schemas.microsoft.com/office/drawing/2010/main">
        <mc:Choice Requires="a14">
          <p:sp>
            <p:nvSpPr>
              <p:cNvPr id="6" name="TextBox 5"/>
              <p:cNvSpPr txBox="1"/>
              <p:nvPr/>
            </p:nvSpPr>
            <p:spPr>
              <a:xfrm>
                <a:off x="838200" y="1743252"/>
                <a:ext cx="7241213" cy="11340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Total</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time</m:t>
                      </m:r>
                      <m:r>
                        <a:rPr lang="en-US" sz="2400" b="0" i="0" smtClean="0">
                          <a:latin typeface="Cambria Math" panose="02040503050406030204" pitchFamily="18" charset="0"/>
                        </a:rPr>
                        <m:t>=</m:t>
                      </m:r>
                      <m:r>
                        <a:rPr lang="en-US" sz="2400" b="0" i="1" smtClean="0">
                          <a:latin typeface="Cambria Math" panose="02040503050406030204" pitchFamily="18" charset="0"/>
                        </a:rPr>
                        <m:t>𝑛</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instructions</m:t>
                      </m:r>
                      <m:r>
                        <a:rPr lang="en-US" sz="2400" b="0" i="0" smtClean="0">
                          <a:latin typeface="Cambria Math" panose="02040503050406030204" pitchFamily="18" charset="0"/>
                        </a:rPr>
                        <m:t> × </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𝐶𝑃𝐼</m:t>
                          </m:r>
                          <m:r>
                            <a:rPr lang="en-US" sz="2400" b="0" i="0" smtClean="0">
                              <a:latin typeface="Cambria Math" panose="02040503050406030204" pitchFamily="18" charset="0"/>
                              <a:ea typeface="Cambria Math" panose="02040503050406030204" pitchFamily="18" charset="0"/>
                            </a:rPr>
                            <m:t> </m:t>
                          </m:r>
                          <m:r>
                            <m:rPr>
                              <m:sty m:val="p"/>
                            </m:rPr>
                            <a:rPr lang="en-US" sz="2400" b="0" i="0" smtClean="0">
                              <a:latin typeface="Cambria Math" panose="02040503050406030204" pitchFamily="18" charset="0"/>
                              <a:ea typeface="Cambria Math" panose="02040503050406030204" pitchFamily="18" charset="0"/>
                            </a:rPr>
                            <m:t>cycles</m:t>
                          </m:r>
                        </m:num>
                        <m:den>
                          <m:r>
                            <m:rPr>
                              <m:sty m:val="p"/>
                            </m:rPr>
                            <a:rPr lang="en-US" sz="2400" b="0" i="0" smtClean="0">
                              <a:latin typeface="Cambria Math" panose="02040503050406030204" pitchFamily="18" charset="0"/>
                              <a:ea typeface="Cambria Math" panose="02040503050406030204" pitchFamily="18" charset="0"/>
                            </a:rPr>
                            <m:t>instruction</m:t>
                          </m:r>
                        </m:den>
                      </m:f>
                      <m:r>
                        <a:rPr lang="en-US" sz="2400" b="0" i="1" smtClean="0">
                          <a:latin typeface="Cambria Math" panose="02040503050406030204" pitchFamily="18" charset="0"/>
                          <a:ea typeface="Cambria Math" panose="02040503050406030204" pitchFamily="18" charset="0"/>
                        </a:rPr>
                        <m:t> </m:t>
                      </m:r>
                      <m:r>
                        <a:rPr lang="en-US" sz="2400" b="0" i="0" smtClean="0">
                          <a:latin typeface="Cambria Math" panose="02040503050406030204" pitchFamily="18" charset="0"/>
                          <a:ea typeface="Cambria Math" panose="02040503050406030204" pitchFamily="18" charset="0"/>
                        </a:rPr>
                        <m:t>× </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𝑡</m:t>
                          </m:r>
                          <m:r>
                            <a:rPr lang="en-US" sz="2400" b="0" i="0" smtClean="0">
                              <a:latin typeface="Cambria Math" panose="02040503050406030204" pitchFamily="18" charset="0"/>
                              <a:ea typeface="Cambria Math" panose="02040503050406030204" pitchFamily="18" charset="0"/>
                            </a:rPr>
                            <m:t> </m:t>
                          </m:r>
                          <m:r>
                            <m:rPr>
                              <m:sty m:val="p"/>
                            </m:rPr>
                            <a:rPr lang="en-US" sz="2400" b="0" i="0" smtClean="0">
                              <a:latin typeface="Cambria Math" panose="02040503050406030204" pitchFamily="18" charset="0"/>
                              <a:ea typeface="Cambria Math" panose="02040503050406030204" pitchFamily="18" charset="0"/>
                            </a:rPr>
                            <m:t>seconds</m:t>
                          </m:r>
                        </m:num>
                        <m:den>
                          <m:r>
                            <m:rPr>
                              <m:sty m:val="p"/>
                            </m:rPr>
                            <a:rPr lang="en-US" sz="2400" b="0" i="0" smtClean="0">
                              <a:latin typeface="Cambria Math" panose="02040503050406030204" pitchFamily="18" charset="0"/>
                              <a:ea typeface="Cambria Math" panose="02040503050406030204" pitchFamily="18" charset="0"/>
                            </a:rPr>
                            <m:t>cycle</m:t>
                          </m:r>
                        </m:den>
                      </m:f>
                    </m:oMath>
                  </m:oMathPara>
                </a14:m>
                <a:endParaRPr lang="en-US" sz="2400" b="0" dirty="0">
                  <a:latin typeface="Cambria Math" panose="02040503050406030204" pitchFamily="18" charset="0"/>
                  <a:ea typeface="Cambria Math" panose="02040503050406030204" pitchFamily="18" charset="0"/>
                </a:endParaRPr>
              </a:p>
              <a:p>
                <a:r>
                  <a:rPr lang="en-US" sz="2400" b="0" dirty="0">
                    <a:ea typeface="Cambria Math" panose="02040503050406030204" pitchFamily="18" charset="0"/>
                  </a:rPr>
                  <a:t>		</a:t>
                </a:r>
              </a:p>
            </p:txBody>
          </p:sp>
        </mc:Choice>
        <mc:Fallback xmlns="">
          <p:sp>
            <p:nvSpPr>
              <p:cNvPr id="6" name="TextBox 5"/>
              <p:cNvSpPr txBox="1">
                <a:spLocks noRot="1" noChangeAspect="1" noMove="1" noResize="1" noEditPoints="1" noAdjustHandles="1" noChangeArrowheads="1" noChangeShapeType="1" noTextEdit="1"/>
              </p:cNvSpPr>
              <p:nvPr/>
            </p:nvSpPr>
            <p:spPr>
              <a:xfrm>
                <a:off x="838200" y="1743252"/>
                <a:ext cx="7241213" cy="1134093"/>
              </a:xfrm>
              <a:prstGeom prst="rect">
                <a:avLst/>
              </a:prstGeom>
              <a:blipFill>
                <a:blip r:embed="rId3"/>
                <a:stretch>
                  <a:fillRect l="-175" t="-4396" r="-1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2199654" y="2815554"/>
                <a:ext cx="3230949" cy="461665"/>
              </a:xfrm>
              <a:prstGeom prst="rect">
                <a:avLst/>
              </a:prstGeom>
            </p:spPr>
            <p:txBody>
              <a:bodyPr wrap="none">
                <a:spAutoFit/>
              </a:bodyPr>
              <a:lstStyle/>
              <a:p>
                <a:pPr lvl="0"/>
                <a14:m>
                  <m:oMathPara xmlns:m="http://schemas.openxmlformats.org/officeDocument/2006/math">
                    <m:oMathParaPr>
                      <m:jc m:val="left"/>
                    </m:oMathParaPr>
                    <m:oMath xmlns:m="http://schemas.openxmlformats.org/officeDocument/2006/math">
                      <m:r>
                        <a:rPr lang="en-US" sz="2400" smtClean="0">
                          <a:solidFill>
                            <a:srgbClr val="000000"/>
                          </a:solidFill>
                          <a:latin typeface="Cambria Math" panose="02040503050406030204" pitchFamily="18" charset="0"/>
                          <a:ea typeface="Cambria Math" panose="02040503050406030204" pitchFamily="18" charset="0"/>
                        </a:rPr>
                        <m:t>=</m:t>
                      </m:r>
                      <m:r>
                        <a:rPr lang="en-US" sz="2400" i="1">
                          <a:solidFill>
                            <a:srgbClr val="000000"/>
                          </a:solidFill>
                          <a:latin typeface="Cambria Math" panose="02040503050406030204" pitchFamily="18" charset="0"/>
                          <a:ea typeface="Cambria Math" panose="02040503050406030204" pitchFamily="18" charset="0"/>
                        </a:rPr>
                        <m:t>𝑛</m:t>
                      </m:r>
                      <m:r>
                        <a:rPr lang="en-US" sz="2400" b="0" i="1" smtClean="0">
                          <a:solidFill>
                            <a:srgbClr val="000000"/>
                          </a:solidFill>
                          <a:latin typeface="Cambria Math" panose="02040503050406030204" pitchFamily="18" charset="0"/>
                          <a:ea typeface="Cambria Math" panose="02040503050406030204" pitchFamily="18" charset="0"/>
                        </a:rPr>
                        <m:t> </m:t>
                      </m:r>
                      <m:r>
                        <a:rPr lang="en-US" sz="2400" i="1">
                          <a:solidFill>
                            <a:srgbClr val="000000"/>
                          </a:solidFill>
                          <a:latin typeface="Cambria Math" panose="02040503050406030204" pitchFamily="18" charset="0"/>
                          <a:ea typeface="Cambria Math" panose="02040503050406030204" pitchFamily="18" charset="0"/>
                        </a:rPr>
                        <m:t>×</m:t>
                      </m:r>
                      <m:r>
                        <a:rPr lang="en-US" sz="2400" b="0" i="1" smtClean="0">
                          <a:solidFill>
                            <a:srgbClr val="000000"/>
                          </a:solidFill>
                          <a:latin typeface="Cambria Math" panose="02040503050406030204" pitchFamily="18" charset="0"/>
                          <a:ea typeface="Cambria Math" panose="02040503050406030204" pitchFamily="18" charset="0"/>
                        </a:rPr>
                        <m:t> </m:t>
                      </m:r>
                      <m:r>
                        <a:rPr lang="en-US" sz="2400" i="1">
                          <a:solidFill>
                            <a:srgbClr val="000000"/>
                          </a:solidFill>
                          <a:latin typeface="Cambria Math" panose="02040503050406030204" pitchFamily="18" charset="0"/>
                          <a:ea typeface="Cambria Math" panose="02040503050406030204" pitchFamily="18" charset="0"/>
                        </a:rPr>
                        <m:t>𝐶𝑃𝐼</m:t>
                      </m:r>
                      <m:r>
                        <a:rPr lang="en-US" sz="2400" b="0" i="1" smtClean="0">
                          <a:solidFill>
                            <a:srgbClr val="000000"/>
                          </a:solidFill>
                          <a:latin typeface="Cambria Math" panose="02040503050406030204" pitchFamily="18" charset="0"/>
                          <a:ea typeface="Cambria Math" panose="02040503050406030204" pitchFamily="18" charset="0"/>
                        </a:rPr>
                        <m:t> </m:t>
                      </m:r>
                      <m:r>
                        <a:rPr lang="en-US" sz="2400" i="1">
                          <a:solidFill>
                            <a:srgbClr val="000000"/>
                          </a:solidFill>
                          <a:latin typeface="Cambria Math" panose="02040503050406030204" pitchFamily="18" charset="0"/>
                          <a:ea typeface="Cambria Math" panose="02040503050406030204" pitchFamily="18" charset="0"/>
                        </a:rPr>
                        <m:t>×</m:t>
                      </m:r>
                      <m:r>
                        <a:rPr lang="en-US" sz="2400" b="0" i="1" smtClean="0">
                          <a:solidFill>
                            <a:srgbClr val="000000"/>
                          </a:solidFill>
                          <a:latin typeface="Cambria Math" panose="02040503050406030204" pitchFamily="18" charset="0"/>
                          <a:ea typeface="Cambria Math" panose="02040503050406030204" pitchFamily="18" charset="0"/>
                        </a:rPr>
                        <m:t> </m:t>
                      </m:r>
                      <m:r>
                        <a:rPr lang="en-US" sz="2400" i="1">
                          <a:solidFill>
                            <a:srgbClr val="000000"/>
                          </a:solidFill>
                          <a:latin typeface="Cambria Math" panose="02040503050406030204" pitchFamily="18" charset="0"/>
                          <a:ea typeface="Cambria Math" panose="02040503050406030204" pitchFamily="18" charset="0"/>
                        </a:rPr>
                        <m:t>𝑡</m:t>
                      </m:r>
                      <m:r>
                        <a:rPr lang="en-US" sz="2400" b="0" i="1" smtClean="0">
                          <a:solidFill>
                            <a:srgbClr val="000000"/>
                          </a:solidFill>
                          <a:latin typeface="Cambria Math" panose="02040503050406030204" pitchFamily="18" charset="0"/>
                          <a:ea typeface="Cambria Math" panose="02040503050406030204" pitchFamily="18" charset="0"/>
                        </a:rPr>
                        <m:t> </m:t>
                      </m:r>
                      <m:r>
                        <m:rPr>
                          <m:sty m:val="p"/>
                        </m:rPr>
                        <a:rPr lang="en-US" sz="2400" b="0" i="0" smtClean="0">
                          <a:solidFill>
                            <a:srgbClr val="000000"/>
                          </a:solidFill>
                          <a:latin typeface="Cambria Math" panose="02040503050406030204" pitchFamily="18" charset="0"/>
                          <a:ea typeface="Cambria Math" panose="02040503050406030204" pitchFamily="18" charset="0"/>
                        </a:rPr>
                        <m:t>seconds</m:t>
                      </m:r>
                    </m:oMath>
                  </m:oMathPara>
                </a14:m>
                <a:endParaRPr lang="en-US" sz="2400" dirty="0">
                  <a:solidFill>
                    <a:srgbClr val="000000"/>
                  </a:solidFill>
                  <a:ea typeface="Cambria Math" panose="020405030504060302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2199654" y="2815554"/>
                <a:ext cx="3230949" cy="461665"/>
              </a:xfrm>
              <a:prstGeom prst="rect">
                <a:avLst/>
              </a:prstGeom>
              <a:blipFill>
                <a:blip r:embed="rId4"/>
                <a:stretch>
                  <a:fillRect b="-18919"/>
                </a:stretch>
              </a:blipFill>
            </p:spPr>
            <p:txBody>
              <a:bodyPr/>
              <a:lstStyle/>
              <a:p>
                <a:r>
                  <a:rPr lang="en-US">
                    <a:noFill/>
                  </a:rPr>
                  <a:t> </a:t>
                </a:r>
              </a:p>
            </p:txBody>
          </p:sp>
        </mc:Fallback>
      </mc:AlternateContent>
      <p:grpSp>
        <p:nvGrpSpPr>
          <p:cNvPr id="13" name="Group 12"/>
          <p:cNvGrpSpPr/>
          <p:nvPr/>
        </p:nvGrpSpPr>
        <p:grpSpPr>
          <a:xfrm>
            <a:off x="2971800" y="1909882"/>
            <a:ext cx="3267922" cy="741083"/>
            <a:chOff x="2971800" y="1728730"/>
            <a:chExt cx="3267922" cy="741083"/>
          </a:xfrm>
        </p:grpSpPr>
        <p:cxnSp>
          <p:nvCxnSpPr>
            <p:cNvPr id="11" name="Straight Connector 10"/>
            <p:cNvCxnSpPr/>
            <p:nvPr/>
          </p:nvCxnSpPr>
          <p:spPr>
            <a:xfrm flipV="1">
              <a:off x="2971800" y="1728730"/>
              <a:ext cx="1219200" cy="52893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020522" y="1940879"/>
              <a:ext cx="1219200" cy="52893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5176092" y="1638300"/>
            <a:ext cx="2813892" cy="983729"/>
            <a:chOff x="3454706" y="1486084"/>
            <a:chExt cx="2813892" cy="983729"/>
          </a:xfrm>
        </p:grpSpPr>
        <p:cxnSp>
          <p:nvCxnSpPr>
            <p:cNvPr id="15" name="Straight Connector 14"/>
            <p:cNvCxnSpPr/>
            <p:nvPr/>
          </p:nvCxnSpPr>
          <p:spPr>
            <a:xfrm flipV="1">
              <a:off x="3454706" y="1486084"/>
              <a:ext cx="1219200" cy="52893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049398" y="1940879"/>
              <a:ext cx="1219200" cy="52893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529304" y="3394944"/>
            <a:ext cx="6571648" cy="769441"/>
          </a:xfrm>
          <a:prstGeom prst="rect">
            <a:avLst/>
          </a:prstGeom>
          <a:noFill/>
        </p:spPr>
        <p:txBody>
          <a:bodyPr wrap="square" rtlCol="0">
            <a:spAutoFit/>
          </a:bodyPr>
          <a:lstStyle/>
          <a:p>
            <a:pPr algn="ctr"/>
            <a:r>
              <a:rPr lang="en-US" sz="2200" dirty="0"/>
              <a:t>or in English, it's the product of the instruction count, the CPI, and the </a:t>
            </a:r>
            <a:r>
              <a:rPr lang="en-US" sz="2200" b="1" dirty="0"/>
              <a:t>length of one clock cycle.</a:t>
            </a:r>
          </a:p>
        </p:txBody>
      </p:sp>
      <p:sp>
        <p:nvSpPr>
          <p:cNvPr id="19" name="TextBox 18">
            <a:extLst>
              <a:ext uri="{FF2B5EF4-FFF2-40B4-BE49-F238E27FC236}">
                <a16:creationId xmlns:a16="http://schemas.microsoft.com/office/drawing/2014/main" id="{8F585EF2-0326-0941-99CA-B4032378D35F}"/>
              </a:ext>
            </a:extLst>
          </p:cNvPr>
          <p:cNvSpPr txBox="1"/>
          <p:nvPr/>
        </p:nvSpPr>
        <p:spPr>
          <a:xfrm>
            <a:off x="1524000" y="4297263"/>
            <a:ext cx="3733800" cy="769441"/>
          </a:xfrm>
          <a:prstGeom prst="rect">
            <a:avLst/>
          </a:prstGeom>
          <a:noFill/>
        </p:spPr>
        <p:txBody>
          <a:bodyPr wrap="square" rtlCol="0">
            <a:spAutoFit/>
          </a:bodyPr>
          <a:lstStyle/>
          <a:p>
            <a:pPr algn="ctr"/>
            <a:r>
              <a:rPr lang="en-US" sz="2200" dirty="0"/>
              <a:t>if you have the clock </a:t>
            </a:r>
            <a:r>
              <a:rPr lang="en-US" sz="2200" i="1" dirty="0"/>
              <a:t>frequency</a:t>
            </a:r>
            <a:r>
              <a:rPr lang="en-US" sz="2200" dirty="0"/>
              <a:t> instead, then it’s:</a:t>
            </a:r>
            <a:endParaRPr lang="en-US" sz="2200" b="1" dirty="0"/>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8BCAF698-96A7-5D45-9514-4BE181599DAA}"/>
                  </a:ext>
                </a:extLst>
              </p:cNvPr>
              <p:cNvSpPr/>
              <p:nvPr/>
            </p:nvSpPr>
            <p:spPr>
              <a:xfrm>
                <a:off x="5150473" y="4498944"/>
                <a:ext cx="2551276" cy="850939"/>
              </a:xfrm>
              <a:prstGeom prst="rect">
                <a:avLst/>
              </a:prstGeom>
            </p:spPr>
            <p:txBody>
              <a:bodyPr wrap="none">
                <a:spAutoFit/>
              </a:bodyPr>
              <a:lstStyle/>
              <a:p>
                <a:pPr lvl="0"/>
                <a14:m>
                  <m:oMathPara xmlns:m="http://schemas.openxmlformats.org/officeDocument/2006/math">
                    <m:oMathParaPr>
                      <m:jc m:val="left"/>
                    </m:oMathParaPr>
                    <m:oMath xmlns:m="http://schemas.openxmlformats.org/officeDocument/2006/math">
                      <m:f>
                        <m:fPr>
                          <m:ctrlPr>
                            <a:rPr lang="en-US" sz="2400" i="1" smtClean="0">
                              <a:solidFill>
                                <a:srgbClr val="000000"/>
                              </a:solidFill>
                              <a:latin typeface="Cambria Math" panose="02040503050406030204" pitchFamily="18" charset="0"/>
                              <a:ea typeface="Cambria Math" panose="02040503050406030204" pitchFamily="18" charset="0"/>
                            </a:rPr>
                          </m:ctrlPr>
                        </m:fPr>
                        <m:num>
                          <m:r>
                            <a:rPr lang="en-US" sz="2400" i="1">
                              <a:solidFill>
                                <a:srgbClr val="000000"/>
                              </a:solidFill>
                              <a:latin typeface="Cambria Math" panose="02040503050406030204" pitchFamily="18" charset="0"/>
                              <a:ea typeface="Cambria Math" panose="02040503050406030204" pitchFamily="18" charset="0"/>
                            </a:rPr>
                            <m:t>𝑛</m:t>
                          </m:r>
                          <m:r>
                            <a:rPr lang="en-US" sz="2400" i="1">
                              <a:solidFill>
                                <a:srgbClr val="000000"/>
                              </a:solidFill>
                              <a:latin typeface="Cambria Math" panose="02040503050406030204" pitchFamily="18" charset="0"/>
                              <a:ea typeface="Cambria Math" panose="02040503050406030204" pitchFamily="18" charset="0"/>
                            </a:rPr>
                            <m:t> × </m:t>
                          </m:r>
                          <m:r>
                            <a:rPr lang="en-US" sz="2400" i="1">
                              <a:solidFill>
                                <a:srgbClr val="000000"/>
                              </a:solidFill>
                              <a:latin typeface="Cambria Math" panose="02040503050406030204" pitchFamily="18" charset="0"/>
                              <a:ea typeface="Cambria Math" panose="02040503050406030204" pitchFamily="18" charset="0"/>
                            </a:rPr>
                            <m:t>𝐶𝑃𝐼</m:t>
                          </m:r>
                        </m:num>
                        <m:den>
                          <m:r>
                            <a:rPr lang="en-US" sz="2400" b="0" i="1" smtClean="0">
                              <a:solidFill>
                                <a:srgbClr val="000000"/>
                              </a:solidFill>
                              <a:latin typeface="Cambria Math" panose="02040503050406030204" pitchFamily="18" charset="0"/>
                              <a:ea typeface="Cambria Math" panose="02040503050406030204" pitchFamily="18" charset="0"/>
                            </a:rPr>
                            <m:t>𝑓</m:t>
                          </m:r>
                        </m:den>
                      </m:f>
                      <m:r>
                        <a:rPr lang="en-US" sz="2400" b="0" i="1" smtClean="0">
                          <a:solidFill>
                            <a:srgbClr val="000000"/>
                          </a:solidFill>
                          <a:latin typeface="Cambria Math" panose="02040503050406030204" pitchFamily="18" charset="0"/>
                          <a:ea typeface="Cambria Math" panose="02040503050406030204" pitchFamily="18" charset="0"/>
                        </a:rPr>
                        <m:t> </m:t>
                      </m:r>
                      <m:r>
                        <m:rPr>
                          <m:sty m:val="p"/>
                        </m:rPr>
                        <a:rPr lang="en-US" sz="2400" b="0" i="0" smtClean="0">
                          <a:solidFill>
                            <a:srgbClr val="000000"/>
                          </a:solidFill>
                          <a:latin typeface="Cambria Math" panose="02040503050406030204" pitchFamily="18" charset="0"/>
                          <a:ea typeface="Cambria Math" panose="02040503050406030204" pitchFamily="18" charset="0"/>
                        </a:rPr>
                        <m:t>seconds</m:t>
                      </m:r>
                    </m:oMath>
                  </m:oMathPara>
                </a14:m>
                <a:endParaRPr lang="en-US" sz="2400" dirty="0">
                  <a:solidFill>
                    <a:srgbClr val="000000"/>
                  </a:solidFill>
                  <a:ea typeface="Cambria Math" panose="02040503050406030204" pitchFamily="18" charset="0"/>
                </a:endParaRPr>
              </a:p>
            </p:txBody>
          </p:sp>
        </mc:Choice>
        <mc:Fallback xmlns="">
          <p:sp>
            <p:nvSpPr>
              <p:cNvPr id="17" name="Rectangle 16">
                <a:extLst>
                  <a:ext uri="{FF2B5EF4-FFF2-40B4-BE49-F238E27FC236}">
                    <a16:creationId xmlns:a16="http://schemas.microsoft.com/office/drawing/2014/main" id="{8BCAF698-96A7-5D45-9514-4BE181599DAA}"/>
                  </a:ext>
                </a:extLst>
              </p:cNvPr>
              <p:cNvSpPr>
                <a:spLocks noRot="1" noChangeAspect="1" noMove="1" noResize="1" noEditPoints="1" noAdjustHandles="1" noChangeArrowheads="1" noChangeShapeType="1" noTextEdit="1"/>
              </p:cNvSpPr>
              <p:nvPr/>
            </p:nvSpPr>
            <p:spPr>
              <a:xfrm>
                <a:off x="5150473" y="4498944"/>
                <a:ext cx="2551276" cy="850939"/>
              </a:xfrm>
              <a:prstGeom prst="rect">
                <a:avLst/>
              </a:prstGeom>
              <a:blipFill>
                <a:blip r:embed="rId5"/>
                <a:stretch>
                  <a:fillRect t="-1471" b="-10294"/>
                </a:stretch>
              </a:blipFill>
            </p:spPr>
            <p:txBody>
              <a:bodyPr/>
              <a:lstStyle/>
              <a:p>
                <a:r>
                  <a:rPr lang="en-US">
                    <a:noFill/>
                  </a:rPr>
                  <a:t> </a:t>
                </a:r>
              </a:p>
            </p:txBody>
          </p:sp>
        </mc:Fallback>
      </mc:AlternateContent>
    </p:spTree>
    <p:extLst>
      <p:ext uri="{BB962C8B-B14F-4D97-AF65-F5344CB8AC3E}">
        <p14:creationId xmlns:p14="http://schemas.microsoft.com/office/powerpoint/2010/main" val="27483094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8" grpId="0"/>
      <p:bldP spid="19"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how much better is it?!??!?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say we execute 500 million (5 </a:t>
                </a:r>
                <a14:m>
                  <m:oMath xmlns:m="http://schemas.openxmlformats.org/officeDocument/2006/math">
                    <m:r>
                      <a:rPr lang="en-US" sz="2000">
                        <a:latin typeface="Cambria Math" panose="02040503050406030204" pitchFamily="18" charset="0"/>
                        <a:ea typeface="Cambria Math" panose="02040503050406030204" pitchFamily="18" charset="0"/>
                      </a:rPr>
                      <m:t>×</m:t>
                    </m:r>
                  </m:oMath>
                </a14:m>
                <a:r>
                  <a:rPr lang="en-US" dirty="0"/>
                  <a:t> 10</a:t>
                </a:r>
                <a:r>
                  <a:rPr lang="en-US" baseline="30000" dirty="0"/>
                  <a:t>8</a:t>
                </a:r>
                <a:r>
                  <a:rPr lang="en-US" dirty="0"/>
                  <a:t>) instructions</a:t>
                </a:r>
              </a:p>
              <a:p>
                <a:r>
                  <a:rPr lang="en-US" dirty="0"/>
                  <a:t>for the </a:t>
                </a:r>
                <a:r>
                  <a:rPr lang="en-US" b="1" dirty="0"/>
                  <a:t>single-cycle CPU:</a:t>
                </a:r>
              </a:p>
              <a:p>
                <a:pPr lvl="1"/>
                <a:r>
                  <a:rPr lang="en-US" dirty="0"/>
                  <a:t>CPI = 1</a:t>
                </a:r>
              </a:p>
              <a:p>
                <a:pPr lvl="1"/>
                <a:r>
                  <a:rPr lang="en-US" dirty="0"/>
                  <a:t>cycle time = 15ns (1.5 x 10</a:t>
                </a:r>
                <a:r>
                  <a:rPr lang="en-US" baseline="30000" dirty="0"/>
                  <a:t>-8</a:t>
                </a:r>
                <a:r>
                  <a:rPr lang="en-US" dirty="0"/>
                  <a:t> s)</a:t>
                </a:r>
              </a:p>
              <a:p>
                <a:pPr lvl="1"/>
                <a:r>
                  <a:rPr lang="en-US" dirty="0"/>
                  <a:t>total time = n × CPI × cycle time</a:t>
                </a:r>
              </a:p>
              <a:p>
                <a:pPr lvl="2"/>
                <a:r>
                  <a:rPr lang="en-US" dirty="0"/>
                  <a:t>= (5 × 10</a:t>
                </a:r>
                <a:r>
                  <a:rPr lang="en-US" baseline="30000" dirty="0"/>
                  <a:t>8</a:t>
                </a:r>
                <a:r>
                  <a:rPr lang="en-US" dirty="0"/>
                  <a:t>) × 1 ×(1.5 × 10</a:t>
                </a:r>
                <a:r>
                  <a:rPr lang="en-US" baseline="30000" dirty="0"/>
                  <a:t>-8</a:t>
                </a:r>
                <a:r>
                  <a:rPr lang="en-US" dirty="0"/>
                  <a:t>)</a:t>
                </a:r>
              </a:p>
              <a:p>
                <a:pPr lvl="2"/>
                <a:r>
                  <a:rPr lang="en-US" dirty="0"/>
                  <a:t>= 5 × 1 × 1.5</a:t>
                </a:r>
              </a:p>
              <a:p>
                <a:pPr lvl="2"/>
                <a:r>
                  <a:rPr lang="en-US" dirty="0"/>
                  <a:t>= </a:t>
                </a:r>
                <a:r>
                  <a:rPr lang="en-US" b="1" dirty="0"/>
                  <a:t>7.5 seconds.</a:t>
                </a:r>
              </a:p>
              <a:p>
                <a:r>
                  <a:rPr lang="en-US" dirty="0"/>
                  <a:t>for the </a:t>
                </a:r>
                <a:r>
                  <a:rPr lang="en-US" b="1" dirty="0"/>
                  <a:t>multi-cycle CPU:</a:t>
                </a:r>
              </a:p>
              <a:p>
                <a:pPr lvl="1"/>
                <a:r>
                  <a:rPr lang="en-US" dirty="0"/>
                  <a:t>CPI = 5.95</a:t>
                </a:r>
                <a:r>
                  <a:rPr lang="en-US" dirty="0">
                    <a:solidFill>
                      <a:srgbClr val="FF0000"/>
                    </a:solidFill>
                  </a:rPr>
                  <a:t> </a:t>
                </a:r>
                <a:r>
                  <a:rPr lang="en-US" i="1" dirty="0">
                    <a:solidFill>
                      <a:srgbClr val="FF0000"/>
                    </a:solidFill>
                  </a:rPr>
                  <a:t>(much worse!) </a:t>
                </a:r>
              </a:p>
              <a:p>
                <a:pPr lvl="1"/>
                <a:r>
                  <a:rPr lang="en-US" dirty="0"/>
                  <a:t>cycle time = 1ns </a:t>
                </a:r>
                <a:r>
                  <a:rPr lang="en-US" i="1" dirty="0">
                    <a:solidFill>
                      <a:srgbClr val="00B050"/>
                    </a:solidFill>
                  </a:rPr>
                  <a:t>(much better!)</a:t>
                </a:r>
              </a:p>
              <a:p>
                <a:pPr lvl="1"/>
                <a:r>
                  <a:rPr lang="en-US" dirty="0"/>
                  <a:t>total time = 5 × 10</a:t>
                </a:r>
                <a:r>
                  <a:rPr lang="en-US" baseline="30000" dirty="0"/>
                  <a:t>8</a:t>
                </a:r>
                <a:r>
                  <a:rPr lang="en-US" dirty="0"/>
                  <a:t> × 5.95 × 1 × 10</a:t>
                </a:r>
                <a:r>
                  <a:rPr lang="en-US" baseline="30000" dirty="0"/>
                  <a:t>-9</a:t>
                </a:r>
                <a:endParaRPr lang="en-US" dirty="0"/>
              </a:p>
              <a:p>
                <a:pPr lvl="1"/>
                <a:r>
                  <a:rPr lang="en-US" dirty="0"/>
                  <a:t>= </a:t>
                </a:r>
                <a:r>
                  <a:rPr lang="en-US" b="1" dirty="0"/>
                  <a:t>2.975, </a:t>
                </a:r>
                <a:r>
                  <a:rPr lang="en-US" dirty="0"/>
                  <a:t>or basically </a:t>
                </a:r>
                <a:r>
                  <a:rPr lang="en-US" b="1" dirty="0"/>
                  <a:t>3 seconds!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89" t="-528"/>
                </a:stretch>
              </a:blipFill>
            </p:spPr>
            <p:txBody>
              <a:bodyPr/>
              <a:lstStyle/>
              <a:p>
                <a:r>
                  <a:rPr lang="en-US">
                    <a:noFill/>
                  </a:rPr>
                  <a:t> </a:t>
                </a:r>
              </a:p>
            </p:txBody>
          </p:sp>
        </mc:Fallback>
      </mc:AlternateContent>
      <p:sp>
        <p:nvSpPr>
          <p:cNvPr id="6" name="Footer Placeholder 5"/>
          <p:cNvSpPr>
            <a:spLocks noGrp="1"/>
          </p:cNvSpPr>
          <p:nvPr>
            <p:ph type="ftr" sz="quarter" idx="11"/>
          </p:nvPr>
        </p:nvSpPr>
        <p:spPr/>
        <p:txBody>
          <a:bodyPr/>
          <a:lstStyle/>
          <a:p>
            <a:r>
              <a:rPr lang="is-IS"/>
              <a:t>CS447</a:t>
            </a:r>
            <a:endParaRPr lang="en-US"/>
          </a:p>
        </p:txBody>
      </p:sp>
      <p:sp>
        <p:nvSpPr>
          <p:cNvPr id="5" name="Slide Number Placeholder 4"/>
          <p:cNvSpPr>
            <a:spLocks noGrp="1"/>
          </p:cNvSpPr>
          <p:nvPr>
            <p:ph type="sldNum" sz="quarter" idx="12"/>
          </p:nvPr>
        </p:nvSpPr>
        <p:spPr/>
        <p:txBody>
          <a:bodyPr/>
          <a:lstStyle/>
          <a:p>
            <a:fld id="{3552B95B-556F-44BD-91A5-D80C1B9E2BB3}" type="slidenum">
              <a:rPr lang="en-US" smtClean="0"/>
              <a:t>16</a:t>
            </a:fld>
            <a:endParaRPr lang="en-US"/>
          </a:p>
        </p:txBody>
      </p:sp>
    </p:spTree>
    <p:extLst>
      <p:ext uri="{BB962C8B-B14F-4D97-AF65-F5344CB8AC3E}">
        <p14:creationId xmlns:p14="http://schemas.microsoft.com/office/powerpoint/2010/main" val="333662497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Well it's a start</a:t>
            </a:r>
          </a:p>
        </p:txBody>
      </p:sp>
      <p:sp>
        <p:nvSpPr>
          <p:cNvPr id="3" name="Content Placeholder 2"/>
          <p:cNvSpPr>
            <a:spLocks noGrp="1"/>
          </p:cNvSpPr>
          <p:nvPr>
            <p:ph idx="1"/>
          </p:nvPr>
        </p:nvSpPr>
        <p:spPr/>
        <p:txBody>
          <a:bodyPr/>
          <a:lstStyle/>
          <a:p>
            <a:r>
              <a:rPr lang="en-US" dirty="0"/>
              <a:t>not bad! I guess?</a:t>
            </a:r>
          </a:p>
          <a:p>
            <a:pPr lvl="1"/>
            <a:r>
              <a:rPr lang="en-US" dirty="0"/>
              <a:t>I mean, we had to increase the clock speed by a </a:t>
            </a:r>
            <a:r>
              <a:rPr lang="en-US" b="1" dirty="0"/>
              <a:t>factor of 15...</a:t>
            </a:r>
          </a:p>
          <a:p>
            <a:pPr lvl="1"/>
            <a:r>
              <a:rPr lang="en-US" dirty="0"/>
              <a:t>but we only got </a:t>
            </a:r>
            <a:r>
              <a:rPr lang="en-US" b="1" dirty="0"/>
              <a:t>2.5 times</a:t>
            </a:r>
            <a:r>
              <a:rPr lang="en-US" dirty="0"/>
              <a:t> the performance out of it.</a:t>
            </a:r>
          </a:p>
          <a:p>
            <a:r>
              <a:rPr lang="en-US" b="1" dirty="0"/>
              <a:t>if our CPI were also close to 1</a:t>
            </a:r>
            <a:r>
              <a:rPr lang="en-US" dirty="0"/>
              <a:t>, it'd be 15 times as fast as the single-cycle machine...</a:t>
            </a:r>
          </a:p>
          <a:p>
            <a:pPr lvl="1"/>
            <a:r>
              <a:rPr lang="en-US" dirty="0"/>
              <a:t>HMMMMMMMMMMMMMMMMMMMMMM.</a:t>
            </a:r>
          </a:p>
        </p:txBody>
      </p:sp>
      <p:sp>
        <p:nvSpPr>
          <p:cNvPr id="10" name="Footer Placeholder 9"/>
          <p:cNvSpPr>
            <a:spLocks noGrp="1"/>
          </p:cNvSpPr>
          <p:nvPr>
            <p:ph type="ftr" sz="quarter" idx="11"/>
          </p:nvPr>
        </p:nvSpPr>
        <p:spPr/>
        <p:txBody>
          <a:bodyPr/>
          <a:lstStyle/>
          <a:p>
            <a:r>
              <a:rPr lang="is-IS"/>
              <a:t>CS447</a:t>
            </a:r>
            <a:endParaRPr lang="en-US"/>
          </a:p>
        </p:txBody>
      </p:sp>
      <p:sp>
        <p:nvSpPr>
          <p:cNvPr id="6" name="Slide Number Placeholder 5"/>
          <p:cNvSpPr>
            <a:spLocks noGrp="1"/>
          </p:cNvSpPr>
          <p:nvPr>
            <p:ph type="sldNum" sz="quarter" idx="12"/>
          </p:nvPr>
        </p:nvSpPr>
        <p:spPr/>
        <p:txBody>
          <a:bodyPr/>
          <a:lstStyle/>
          <a:p>
            <a:fld id="{3552B95B-556F-44BD-91A5-D80C1B9E2BB3}" type="slidenum">
              <a:rPr lang="en-US" smtClean="0"/>
              <a:pPr/>
              <a:t>17</a:t>
            </a:fld>
            <a:endParaRPr lang="en-US"/>
          </a:p>
        </p:txBody>
      </p:sp>
      <p:pic>
        <p:nvPicPr>
          <p:cNvPr id="9" name="Picture 8" descr="Image result for mario pi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9154856" y="3211059"/>
            <a:ext cx="1137708" cy="1040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434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fill="hold" nodeType="clickEffect">
                                  <p:stCondLst>
                                    <p:cond delay="0"/>
                                  </p:stCondLst>
                                  <p:childTnLst>
                                    <p:animMotion origin="layout" path="M 1.94444E-6 2.22222E-6 L -0.11372 0.00361 " pathEditMode="relative" rAng="0" ptsTypes="AA">
                                      <p:cBhvr>
                                        <p:cTn id="6" dur="1000" fill="hold"/>
                                        <p:tgtEl>
                                          <p:spTgt spid="9"/>
                                        </p:tgtEl>
                                        <p:attrNameLst>
                                          <p:attrName>ppt_x</p:attrName>
                                          <p:attrName>ppt_y</p:attrName>
                                        </p:attrNameLst>
                                      </p:cBhvr>
                                      <p:rCtr x="-5694" y="1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Multi-cycle control</a:t>
            </a:r>
          </a:p>
        </p:txBody>
      </p:sp>
      <p:sp>
        <p:nvSpPr>
          <p:cNvPr id="6" name="Footer Placeholder 5"/>
          <p:cNvSpPr>
            <a:spLocks noGrp="1"/>
          </p:cNvSpPr>
          <p:nvPr>
            <p:ph type="ftr" sz="quarter" idx="11"/>
          </p:nvPr>
        </p:nvSpPr>
        <p:spPr/>
        <p:txBody>
          <a:bodyPr/>
          <a:lstStyle/>
          <a:p>
            <a:r>
              <a:rPr lang="is-IS"/>
              <a:t>CS447</a:t>
            </a:r>
            <a:endParaRPr lang="en-US" dirty="0"/>
          </a:p>
        </p:txBody>
      </p:sp>
      <p:sp>
        <p:nvSpPr>
          <p:cNvPr id="5" name="Slide Number Placeholder 4"/>
          <p:cNvSpPr>
            <a:spLocks noGrp="1"/>
          </p:cNvSpPr>
          <p:nvPr>
            <p:ph type="sldNum" sz="quarter" idx="12"/>
          </p:nvPr>
        </p:nvSpPr>
        <p:spPr/>
        <p:txBody>
          <a:bodyPr/>
          <a:lstStyle/>
          <a:p>
            <a:fld id="{3552B95B-556F-44BD-91A5-D80C1B9E2BB3}" type="slidenum">
              <a:rPr lang="en-US" smtClean="0"/>
              <a:pPr/>
              <a:t>18</a:t>
            </a:fld>
            <a:endParaRPr lang="en-US"/>
          </a:p>
        </p:txBody>
      </p:sp>
    </p:spTree>
    <p:extLst>
      <p:ext uri="{BB962C8B-B14F-4D97-AF65-F5344CB8AC3E}">
        <p14:creationId xmlns:p14="http://schemas.microsoft.com/office/powerpoint/2010/main" val="175671594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problem solved</a:t>
            </a:r>
            <a:r>
              <a:rPr lang="en-US" sz="2000" dirty="0"/>
              <a:t> (animated)</a:t>
            </a:r>
            <a:endParaRPr lang="en-US" dirty="0"/>
          </a:p>
        </p:txBody>
      </p:sp>
      <p:sp>
        <p:nvSpPr>
          <p:cNvPr id="3" name="Content Placeholder 2"/>
          <p:cNvSpPr>
            <a:spLocks noGrp="1"/>
          </p:cNvSpPr>
          <p:nvPr>
            <p:ph idx="1"/>
          </p:nvPr>
        </p:nvSpPr>
        <p:spPr>
          <a:xfrm>
            <a:off x="152400" y="495301"/>
            <a:ext cx="8991600" cy="852258"/>
          </a:xfrm>
        </p:spPr>
        <p:txBody>
          <a:bodyPr>
            <a:normAutofit/>
          </a:bodyPr>
          <a:lstStyle/>
          <a:p>
            <a:r>
              <a:rPr lang="en-US" dirty="0"/>
              <a:t>instruction fetch and </a:t>
            </a:r>
            <a:r>
              <a:rPr lang="en-US" dirty="0" err="1"/>
              <a:t>lw</a:t>
            </a:r>
            <a:r>
              <a:rPr lang="en-US" dirty="0"/>
              <a:t>/</a:t>
            </a:r>
            <a:r>
              <a:rPr lang="en-US" dirty="0" err="1"/>
              <a:t>sw</a:t>
            </a:r>
            <a:r>
              <a:rPr lang="en-US" dirty="0"/>
              <a:t> </a:t>
            </a:r>
            <a:r>
              <a:rPr lang="en-US" b="1" dirty="0"/>
              <a:t>now happen on different cycles!</a:t>
            </a:r>
            <a:endParaRPr lang="en-US" dirty="0"/>
          </a:p>
        </p:txBody>
      </p:sp>
      <p:sp>
        <p:nvSpPr>
          <p:cNvPr id="4" name="Footer Placeholder 3"/>
          <p:cNvSpPr>
            <a:spLocks noGrp="1"/>
          </p:cNvSpPr>
          <p:nvPr>
            <p:ph type="ftr" sz="quarter" idx="11"/>
          </p:nvPr>
        </p:nvSpPr>
        <p:spPr/>
        <p:txBody>
          <a:bodyPr/>
          <a:lstStyle/>
          <a:p>
            <a:r>
              <a:rPr lang="is-IS"/>
              <a:t>CS447</a:t>
            </a:r>
            <a:endParaRPr lang="en-US"/>
          </a:p>
        </p:txBody>
      </p:sp>
      <p:sp>
        <p:nvSpPr>
          <p:cNvPr id="5" name="Slide Number Placeholder 4"/>
          <p:cNvSpPr>
            <a:spLocks noGrp="1"/>
          </p:cNvSpPr>
          <p:nvPr>
            <p:ph type="sldNum" sz="quarter" idx="12"/>
          </p:nvPr>
        </p:nvSpPr>
        <p:spPr/>
        <p:txBody>
          <a:bodyPr/>
          <a:lstStyle/>
          <a:p>
            <a:fld id="{3552B95B-556F-44BD-91A5-D80C1B9E2BB3}" type="slidenum">
              <a:rPr lang="en-US" smtClean="0"/>
              <a:pPr/>
              <a:t>19</a:t>
            </a:fld>
            <a:endParaRPr lang="en-US"/>
          </a:p>
        </p:txBody>
      </p:sp>
      <p:sp>
        <p:nvSpPr>
          <p:cNvPr id="95" name="Rectangle 94"/>
          <p:cNvSpPr/>
          <p:nvPr/>
        </p:nvSpPr>
        <p:spPr>
          <a:xfrm>
            <a:off x="2415203" y="1335132"/>
            <a:ext cx="249248" cy="2895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p>
        </p:txBody>
      </p:sp>
      <p:cxnSp>
        <p:nvCxnSpPr>
          <p:cNvPr id="96" name="Straight Arrow Connector 95"/>
          <p:cNvCxnSpPr>
            <a:stCxn id="119" idx="3"/>
          </p:cNvCxnSpPr>
          <p:nvPr/>
        </p:nvCxnSpPr>
        <p:spPr>
          <a:xfrm>
            <a:off x="2058647" y="2782932"/>
            <a:ext cx="356556"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endCxn id="120" idx="1"/>
          </p:cNvCxnSpPr>
          <p:nvPr/>
        </p:nvCxnSpPr>
        <p:spPr>
          <a:xfrm flipV="1">
            <a:off x="2664451" y="2782931"/>
            <a:ext cx="395376" cy="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a:off x="5153639" y="1335132"/>
            <a:ext cx="249248" cy="2895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p>
        </p:txBody>
      </p:sp>
      <p:cxnSp>
        <p:nvCxnSpPr>
          <p:cNvPr id="99" name="Straight Arrow Connector 98"/>
          <p:cNvCxnSpPr/>
          <p:nvPr/>
        </p:nvCxnSpPr>
        <p:spPr>
          <a:xfrm>
            <a:off x="4746220" y="2782931"/>
            <a:ext cx="407419" cy="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a:off x="5402887" y="2246533"/>
            <a:ext cx="263689"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a:off x="5402887" y="3313333"/>
            <a:ext cx="263688"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2" name="Rectangle 101"/>
          <p:cNvSpPr/>
          <p:nvPr/>
        </p:nvSpPr>
        <p:spPr>
          <a:xfrm>
            <a:off x="6815552" y="1335132"/>
            <a:ext cx="249248" cy="2895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p>
        </p:txBody>
      </p:sp>
      <p:cxnSp>
        <p:nvCxnSpPr>
          <p:cNvPr id="103" name="Straight Arrow Connector 102"/>
          <p:cNvCxnSpPr/>
          <p:nvPr/>
        </p:nvCxnSpPr>
        <p:spPr>
          <a:xfrm>
            <a:off x="6539821" y="2782931"/>
            <a:ext cx="275731" cy="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endCxn id="123" idx="1"/>
          </p:cNvCxnSpPr>
          <p:nvPr/>
        </p:nvCxnSpPr>
        <p:spPr>
          <a:xfrm>
            <a:off x="7064800" y="2782932"/>
            <a:ext cx="275732"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Rectangle 105"/>
          <p:cNvSpPr/>
          <p:nvPr/>
        </p:nvSpPr>
        <p:spPr>
          <a:xfrm>
            <a:off x="658713" y="2413390"/>
            <a:ext cx="1399934" cy="739083"/>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800" b="1" dirty="0"/>
              <a:t>Instruction Memory</a:t>
            </a:r>
          </a:p>
        </p:txBody>
      </p:sp>
      <p:sp>
        <p:nvSpPr>
          <p:cNvPr id="107" name="TextBox 106"/>
          <p:cNvSpPr txBox="1"/>
          <p:nvPr/>
        </p:nvSpPr>
        <p:spPr>
          <a:xfrm>
            <a:off x="886148" y="1028702"/>
            <a:ext cx="534686" cy="430887"/>
          </a:xfrm>
          <a:prstGeom prst="rect">
            <a:avLst/>
          </a:prstGeom>
          <a:noFill/>
        </p:spPr>
        <p:txBody>
          <a:bodyPr wrap="square" rtlCol="0">
            <a:spAutoFit/>
          </a:bodyPr>
          <a:lstStyle/>
          <a:p>
            <a:pPr algn="ctr"/>
            <a:r>
              <a:rPr lang="en-US" sz="2200" b="1" dirty="0"/>
              <a:t>F</a:t>
            </a:r>
          </a:p>
        </p:txBody>
      </p:sp>
      <p:sp>
        <p:nvSpPr>
          <p:cNvPr id="108" name="Rectangle 107"/>
          <p:cNvSpPr/>
          <p:nvPr/>
        </p:nvSpPr>
        <p:spPr>
          <a:xfrm>
            <a:off x="3059827" y="1944731"/>
            <a:ext cx="339341" cy="167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000" b="1" dirty="0">
                <a:solidFill>
                  <a:schemeClr val="bg1"/>
                </a:solidFill>
              </a:rPr>
              <a:t>Control</a:t>
            </a:r>
          </a:p>
        </p:txBody>
      </p:sp>
      <p:cxnSp>
        <p:nvCxnSpPr>
          <p:cNvPr id="109" name="Straight Arrow Connector 108"/>
          <p:cNvCxnSpPr>
            <a:stCxn id="120" idx="3"/>
          </p:cNvCxnSpPr>
          <p:nvPr/>
        </p:nvCxnSpPr>
        <p:spPr>
          <a:xfrm>
            <a:off x="3399168" y="2782931"/>
            <a:ext cx="275148"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674316" y="2003751"/>
            <a:ext cx="1071904" cy="1558359"/>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0" b="1" dirty="0"/>
              <a:t>Register File</a:t>
            </a:r>
          </a:p>
        </p:txBody>
      </p:sp>
      <p:sp>
        <p:nvSpPr>
          <p:cNvPr id="111" name="TextBox 110"/>
          <p:cNvSpPr txBox="1"/>
          <p:nvPr/>
        </p:nvSpPr>
        <p:spPr>
          <a:xfrm>
            <a:off x="3942925" y="1028702"/>
            <a:ext cx="534686" cy="430887"/>
          </a:xfrm>
          <a:prstGeom prst="rect">
            <a:avLst/>
          </a:prstGeom>
          <a:noFill/>
        </p:spPr>
        <p:txBody>
          <a:bodyPr wrap="square" rtlCol="0">
            <a:spAutoFit/>
          </a:bodyPr>
          <a:lstStyle/>
          <a:p>
            <a:pPr algn="ctr"/>
            <a:r>
              <a:rPr lang="en-US" sz="2200" b="1" dirty="0"/>
              <a:t>D</a:t>
            </a:r>
          </a:p>
        </p:txBody>
      </p:sp>
      <p:sp>
        <p:nvSpPr>
          <p:cNvPr id="113" name="Flowchart: Manual Operation 5"/>
          <p:cNvSpPr/>
          <p:nvPr/>
        </p:nvSpPr>
        <p:spPr>
          <a:xfrm rot="16200000">
            <a:off x="5175932" y="2346309"/>
            <a:ext cx="1854533" cy="873244"/>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45 h 10045"/>
              <a:gd name="connsiteX1" fmla="*/ 4870 w 10000"/>
              <a:gd name="connsiteY1" fmla="*/ 0 h 10045"/>
              <a:gd name="connsiteX2" fmla="*/ 10000 w 10000"/>
              <a:gd name="connsiteY2" fmla="*/ 45 h 10045"/>
              <a:gd name="connsiteX3" fmla="*/ 8000 w 10000"/>
              <a:gd name="connsiteY3" fmla="*/ 10045 h 10045"/>
              <a:gd name="connsiteX4" fmla="*/ 2000 w 10000"/>
              <a:gd name="connsiteY4" fmla="*/ 10045 h 10045"/>
              <a:gd name="connsiteX5" fmla="*/ 0 w 10000"/>
              <a:gd name="connsiteY5" fmla="*/ 45 h 10045"/>
              <a:gd name="connsiteX0" fmla="*/ 0 w 10000"/>
              <a:gd name="connsiteY0" fmla="*/ 0 h 10000"/>
              <a:gd name="connsiteX1" fmla="*/ 4870 w 10000"/>
              <a:gd name="connsiteY1" fmla="*/ 48 h 10000"/>
              <a:gd name="connsiteX2" fmla="*/ 10000 w 10000"/>
              <a:gd name="connsiteY2" fmla="*/ 0 h 10000"/>
              <a:gd name="connsiteX3" fmla="*/ 8000 w 10000"/>
              <a:gd name="connsiteY3" fmla="*/ 10000 h 10000"/>
              <a:gd name="connsiteX4" fmla="*/ 2000 w 10000"/>
              <a:gd name="connsiteY4" fmla="*/ 10000 h 10000"/>
              <a:gd name="connsiteX5" fmla="*/ 0 w 10000"/>
              <a:gd name="connsiteY5" fmla="*/ 0 h 10000"/>
              <a:gd name="connsiteX0" fmla="*/ 0 w 10000"/>
              <a:gd name="connsiteY0" fmla="*/ 0 h 10000"/>
              <a:gd name="connsiteX1" fmla="*/ 4870 w 10000"/>
              <a:gd name="connsiteY1" fmla="*/ 48 h 10000"/>
              <a:gd name="connsiteX2" fmla="*/ 5365 w 10000"/>
              <a:gd name="connsiteY2" fmla="*/ 1 h 10000"/>
              <a:gd name="connsiteX3" fmla="*/ 10000 w 10000"/>
              <a:gd name="connsiteY3" fmla="*/ 0 h 10000"/>
              <a:gd name="connsiteX4" fmla="*/ 8000 w 10000"/>
              <a:gd name="connsiteY4" fmla="*/ 10000 h 10000"/>
              <a:gd name="connsiteX5" fmla="*/ 2000 w 10000"/>
              <a:gd name="connsiteY5" fmla="*/ 10000 h 10000"/>
              <a:gd name="connsiteX6" fmla="*/ 0 w 10000"/>
              <a:gd name="connsiteY6" fmla="*/ 0 h 10000"/>
              <a:gd name="connsiteX0" fmla="*/ 0 w 10000"/>
              <a:gd name="connsiteY0" fmla="*/ 0 h 10000"/>
              <a:gd name="connsiteX1" fmla="*/ 4310 w 10000"/>
              <a:gd name="connsiteY1" fmla="*/ 1 h 10000"/>
              <a:gd name="connsiteX2" fmla="*/ 4870 w 10000"/>
              <a:gd name="connsiteY2" fmla="*/ 48 h 10000"/>
              <a:gd name="connsiteX3" fmla="*/ 5365 w 10000"/>
              <a:gd name="connsiteY3" fmla="*/ 1 h 10000"/>
              <a:gd name="connsiteX4" fmla="*/ 10000 w 10000"/>
              <a:gd name="connsiteY4" fmla="*/ 0 h 10000"/>
              <a:gd name="connsiteX5" fmla="*/ 8000 w 10000"/>
              <a:gd name="connsiteY5" fmla="*/ 10000 h 10000"/>
              <a:gd name="connsiteX6" fmla="*/ 2000 w 10000"/>
              <a:gd name="connsiteY6" fmla="*/ 10000 h 10000"/>
              <a:gd name="connsiteX7" fmla="*/ 0 w 10000"/>
              <a:gd name="connsiteY7" fmla="*/ 0 h 10000"/>
              <a:gd name="connsiteX0" fmla="*/ 0 w 10000"/>
              <a:gd name="connsiteY0" fmla="*/ 0 h 10000"/>
              <a:gd name="connsiteX1" fmla="*/ 4310 w 10000"/>
              <a:gd name="connsiteY1" fmla="*/ 1 h 10000"/>
              <a:gd name="connsiteX2" fmla="*/ 4896 w 10000"/>
              <a:gd name="connsiteY2" fmla="*/ 2594 h 10000"/>
              <a:gd name="connsiteX3" fmla="*/ 5365 w 10000"/>
              <a:gd name="connsiteY3" fmla="*/ 1 h 10000"/>
              <a:gd name="connsiteX4" fmla="*/ 10000 w 10000"/>
              <a:gd name="connsiteY4" fmla="*/ 0 h 10000"/>
              <a:gd name="connsiteX5" fmla="*/ 8000 w 10000"/>
              <a:gd name="connsiteY5" fmla="*/ 10000 h 10000"/>
              <a:gd name="connsiteX6" fmla="*/ 2000 w 10000"/>
              <a:gd name="connsiteY6" fmla="*/ 10000 h 10000"/>
              <a:gd name="connsiteX7" fmla="*/ 0 w 10000"/>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000">
                <a:moveTo>
                  <a:pt x="0" y="0"/>
                </a:moveTo>
                <a:lnTo>
                  <a:pt x="4310" y="1"/>
                </a:lnTo>
                <a:lnTo>
                  <a:pt x="4896" y="2594"/>
                </a:lnTo>
                <a:lnTo>
                  <a:pt x="5365" y="1"/>
                </a:lnTo>
                <a:lnTo>
                  <a:pt x="10000" y="0"/>
                </a:lnTo>
                <a:lnTo>
                  <a:pt x="8000" y="10000"/>
                </a:lnTo>
                <a:lnTo>
                  <a:pt x="2000" y="10000"/>
                </a:lnTo>
                <a:lnTo>
                  <a:pt x="0" y="0"/>
                </a:lnTo>
                <a:close/>
              </a:path>
            </a:pathLst>
          </a:cu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7200" b="1" dirty="0">
              <a:solidFill>
                <a:schemeClr val="tx1"/>
              </a:solidFill>
            </a:endParaRPr>
          </a:p>
        </p:txBody>
      </p:sp>
      <p:sp>
        <p:nvSpPr>
          <p:cNvPr id="114" name="TextBox 113"/>
          <p:cNvSpPr txBox="1"/>
          <p:nvPr/>
        </p:nvSpPr>
        <p:spPr>
          <a:xfrm>
            <a:off x="5835855" y="1028701"/>
            <a:ext cx="534686" cy="430887"/>
          </a:xfrm>
          <a:prstGeom prst="rect">
            <a:avLst/>
          </a:prstGeom>
          <a:noFill/>
        </p:spPr>
        <p:txBody>
          <a:bodyPr wrap="square" rtlCol="0">
            <a:spAutoFit/>
          </a:bodyPr>
          <a:lstStyle/>
          <a:p>
            <a:pPr algn="ctr"/>
            <a:r>
              <a:rPr lang="en-US" sz="2200" b="1" dirty="0"/>
              <a:t>X</a:t>
            </a:r>
          </a:p>
        </p:txBody>
      </p:sp>
      <p:sp>
        <p:nvSpPr>
          <p:cNvPr id="116" name="Rectangle 115"/>
          <p:cNvSpPr/>
          <p:nvPr/>
        </p:nvSpPr>
        <p:spPr>
          <a:xfrm>
            <a:off x="7340532" y="2421136"/>
            <a:ext cx="1071688" cy="723591"/>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b="1" dirty="0"/>
              <a:t>Data Memory</a:t>
            </a:r>
          </a:p>
        </p:txBody>
      </p:sp>
      <p:sp>
        <p:nvSpPr>
          <p:cNvPr id="119" name="Rectangle 118"/>
          <p:cNvSpPr/>
          <p:nvPr/>
        </p:nvSpPr>
        <p:spPr>
          <a:xfrm>
            <a:off x="8666152" y="1335132"/>
            <a:ext cx="249248" cy="2895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p>
        </p:txBody>
      </p:sp>
      <p:cxnSp>
        <p:nvCxnSpPr>
          <p:cNvPr id="120" name="Straight Arrow Connector 119"/>
          <p:cNvCxnSpPr>
            <a:stCxn id="123" idx="3"/>
          </p:cNvCxnSpPr>
          <p:nvPr/>
        </p:nvCxnSpPr>
        <p:spPr>
          <a:xfrm>
            <a:off x="8412220" y="2782932"/>
            <a:ext cx="253932" cy="0"/>
          </a:xfrm>
          <a:prstGeom prst="straightConnector1">
            <a:avLst/>
          </a:prstGeom>
          <a:ln w="381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123" name="Freeform: Shape 64"/>
          <p:cNvSpPr/>
          <p:nvPr/>
        </p:nvSpPr>
        <p:spPr>
          <a:xfrm>
            <a:off x="3517616" y="2786168"/>
            <a:ext cx="3821496" cy="1643241"/>
          </a:xfrm>
          <a:custGeom>
            <a:avLst/>
            <a:gdLst>
              <a:gd name="connsiteX0" fmla="*/ 3036547 w 3325542"/>
              <a:gd name="connsiteY0" fmla="*/ 0 h 1671477"/>
              <a:gd name="connsiteX1" fmla="*/ 3091632 w 3325542"/>
              <a:gd name="connsiteY1" fmla="*/ 1553378 h 1671477"/>
              <a:gd name="connsiteX2" fmla="*/ 480634 w 3325542"/>
              <a:gd name="connsiteY2" fmla="*/ 1487277 h 1671477"/>
              <a:gd name="connsiteX3" fmla="*/ 17926 w 3325542"/>
              <a:gd name="connsiteY3" fmla="*/ 881350 h 1671477"/>
              <a:gd name="connsiteX4" fmla="*/ 139111 w 3325542"/>
              <a:gd name="connsiteY4" fmla="*/ 738130 h 1671477"/>
              <a:gd name="connsiteX0" fmla="*/ 3036547 w 3147166"/>
              <a:gd name="connsiteY0" fmla="*/ 0 h 1528592"/>
              <a:gd name="connsiteX1" fmla="*/ 2684008 w 3147166"/>
              <a:gd name="connsiteY1" fmla="*/ 1311007 h 1528592"/>
              <a:gd name="connsiteX2" fmla="*/ 480634 w 3147166"/>
              <a:gd name="connsiteY2" fmla="*/ 1487277 h 1528592"/>
              <a:gd name="connsiteX3" fmla="*/ 17926 w 3147166"/>
              <a:gd name="connsiteY3" fmla="*/ 881350 h 1528592"/>
              <a:gd name="connsiteX4" fmla="*/ 139111 w 3147166"/>
              <a:gd name="connsiteY4" fmla="*/ 738130 h 1528592"/>
              <a:gd name="connsiteX0" fmla="*/ 2983597 w 3094216"/>
              <a:gd name="connsiteY0" fmla="*/ 0 h 1508244"/>
              <a:gd name="connsiteX1" fmla="*/ 2631058 w 3094216"/>
              <a:gd name="connsiteY1" fmla="*/ 1311007 h 1508244"/>
              <a:gd name="connsiteX2" fmla="*/ 427684 w 3094216"/>
              <a:gd name="connsiteY2" fmla="*/ 1487277 h 1508244"/>
              <a:gd name="connsiteX3" fmla="*/ 31077 w 3094216"/>
              <a:gd name="connsiteY3" fmla="*/ 1156772 h 1508244"/>
              <a:gd name="connsiteX4" fmla="*/ 86161 w 3094216"/>
              <a:gd name="connsiteY4" fmla="*/ 738130 h 1508244"/>
              <a:gd name="connsiteX0" fmla="*/ 3012809 w 3123428"/>
              <a:gd name="connsiteY0" fmla="*/ 0 h 1508244"/>
              <a:gd name="connsiteX1" fmla="*/ 2660270 w 3123428"/>
              <a:gd name="connsiteY1" fmla="*/ 1311007 h 1508244"/>
              <a:gd name="connsiteX2" fmla="*/ 456896 w 3123428"/>
              <a:gd name="connsiteY2" fmla="*/ 1487277 h 1508244"/>
              <a:gd name="connsiteX3" fmla="*/ 60289 w 3123428"/>
              <a:gd name="connsiteY3" fmla="*/ 1156772 h 1508244"/>
              <a:gd name="connsiteX4" fmla="*/ 115373 w 3123428"/>
              <a:gd name="connsiteY4" fmla="*/ 738130 h 1508244"/>
              <a:gd name="connsiteX0" fmla="*/ 2990419 w 3101038"/>
              <a:gd name="connsiteY0" fmla="*/ 0 h 1506619"/>
              <a:gd name="connsiteX1" fmla="*/ 2637880 w 3101038"/>
              <a:gd name="connsiteY1" fmla="*/ 1311007 h 1506619"/>
              <a:gd name="connsiteX2" fmla="*/ 434506 w 3101038"/>
              <a:gd name="connsiteY2" fmla="*/ 1487277 h 1506619"/>
              <a:gd name="connsiteX3" fmla="*/ 92984 w 3101038"/>
              <a:gd name="connsiteY3" fmla="*/ 1178806 h 1506619"/>
              <a:gd name="connsiteX4" fmla="*/ 92983 w 3101038"/>
              <a:gd name="connsiteY4" fmla="*/ 738130 h 1506619"/>
              <a:gd name="connsiteX0" fmla="*/ 3036240 w 3123451"/>
              <a:gd name="connsiteY0" fmla="*/ 0 h 1613020"/>
              <a:gd name="connsiteX1" fmla="*/ 2683701 w 3123451"/>
              <a:gd name="connsiteY1" fmla="*/ 1311007 h 1613020"/>
              <a:gd name="connsiteX2" fmla="*/ 1295575 w 3123451"/>
              <a:gd name="connsiteY2" fmla="*/ 1608463 h 1613020"/>
              <a:gd name="connsiteX3" fmla="*/ 138805 w 3123451"/>
              <a:gd name="connsiteY3" fmla="*/ 1178806 h 1613020"/>
              <a:gd name="connsiteX4" fmla="*/ 138804 w 3123451"/>
              <a:gd name="connsiteY4" fmla="*/ 738130 h 1613020"/>
              <a:gd name="connsiteX0" fmla="*/ 3006533 w 3093744"/>
              <a:gd name="connsiteY0" fmla="*/ 0 h 1610958"/>
              <a:gd name="connsiteX1" fmla="*/ 2653994 w 3093744"/>
              <a:gd name="connsiteY1" fmla="*/ 1311007 h 1610958"/>
              <a:gd name="connsiteX2" fmla="*/ 1265868 w 3093744"/>
              <a:gd name="connsiteY2" fmla="*/ 1608463 h 1610958"/>
              <a:gd name="connsiteX3" fmla="*/ 175199 w 3093744"/>
              <a:gd name="connsiteY3" fmla="*/ 1222873 h 1610958"/>
              <a:gd name="connsiteX4" fmla="*/ 109097 w 3093744"/>
              <a:gd name="connsiteY4" fmla="*/ 738130 h 1610958"/>
              <a:gd name="connsiteX0" fmla="*/ 3568394 w 3613983"/>
              <a:gd name="connsiteY0" fmla="*/ 0 h 1555609"/>
              <a:gd name="connsiteX1" fmla="*/ 2653994 w 3613983"/>
              <a:gd name="connsiteY1" fmla="*/ 1255922 h 1555609"/>
              <a:gd name="connsiteX2" fmla="*/ 1265868 w 3613983"/>
              <a:gd name="connsiteY2" fmla="*/ 1553378 h 1555609"/>
              <a:gd name="connsiteX3" fmla="*/ 175199 w 3613983"/>
              <a:gd name="connsiteY3" fmla="*/ 1167788 h 1555609"/>
              <a:gd name="connsiteX4" fmla="*/ 109097 w 3613983"/>
              <a:gd name="connsiteY4" fmla="*/ 683045 h 1555609"/>
              <a:gd name="connsiteX0" fmla="*/ 3568394 w 3811989"/>
              <a:gd name="connsiteY0" fmla="*/ 0 h 1612609"/>
              <a:gd name="connsiteX1" fmla="*/ 3579411 w 3811989"/>
              <a:gd name="connsiteY1" fmla="*/ 1443209 h 1612609"/>
              <a:gd name="connsiteX2" fmla="*/ 1265868 w 3811989"/>
              <a:gd name="connsiteY2" fmla="*/ 1553378 h 1612609"/>
              <a:gd name="connsiteX3" fmla="*/ 175199 w 3811989"/>
              <a:gd name="connsiteY3" fmla="*/ 1167788 h 1612609"/>
              <a:gd name="connsiteX4" fmla="*/ 109097 w 3811989"/>
              <a:gd name="connsiteY4" fmla="*/ 683045 h 1612609"/>
              <a:gd name="connsiteX0" fmla="*/ 3580234 w 3808662"/>
              <a:gd name="connsiteY0" fmla="*/ 0 h 1612609"/>
              <a:gd name="connsiteX1" fmla="*/ 3591251 w 3808662"/>
              <a:gd name="connsiteY1" fmla="*/ 1443209 h 1612609"/>
              <a:gd name="connsiteX2" fmla="*/ 1498046 w 3808662"/>
              <a:gd name="connsiteY2" fmla="*/ 1553378 h 1612609"/>
              <a:gd name="connsiteX3" fmla="*/ 187039 w 3808662"/>
              <a:gd name="connsiteY3" fmla="*/ 1167788 h 1612609"/>
              <a:gd name="connsiteX4" fmla="*/ 120937 w 3808662"/>
              <a:gd name="connsiteY4" fmla="*/ 683045 h 1612609"/>
              <a:gd name="connsiteX0" fmla="*/ 3580234 w 3910417"/>
              <a:gd name="connsiteY0" fmla="*/ 0 h 1590419"/>
              <a:gd name="connsiteX1" fmla="*/ 3745488 w 3910417"/>
              <a:gd name="connsiteY1" fmla="*/ 1399141 h 1590419"/>
              <a:gd name="connsiteX2" fmla="*/ 1498046 w 3910417"/>
              <a:gd name="connsiteY2" fmla="*/ 1553378 h 1590419"/>
              <a:gd name="connsiteX3" fmla="*/ 187039 w 3910417"/>
              <a:gd name="connsiteY3" fmla="*/ 1167788 h 1590419"/>
              <a:gd name="connsiteX4" fmla="*/ 120937 w 3910417"/>
              <a:gd name="connsiteY4" fmla="*/ 683045 h 1590419"/>
              <a:gd name="connsiteX0" fmla="*/ 3580234 w 4027896"/>
              <a:gd name="connsiteY0" fmla="*/ 0 h 1565383"/>
              <a:gd name="connsiteX1" fmla="*/ 3745488 w 4027896"/>
              <a:gd name="connsiteY1" fmla="*/ 1399141 h 1565383"/>
              <a:gd name="connsiteX2" fmla="*/ 1498046 w 4027896"/>
              <a:gd name="connsiteY2" fmla="*/ 1553378 h 1565383"/>
              <a:gd name="connsiteX3" fmla="*/ 187039 w 4027896"/>
              <a:gd name="connsiteY3" fmla="*/ 1167788 h 1565383"/>
              <a:gd name="connsiteX4" fmla="*/ 120937 w 4027896"/>
              <a:gd name="connsiteY4" fmla="*/ 683045 h 1565383"/>
              <a:gd name="connsiteX0" fmla="*/ 3580234 w 3925099"/>
              <a:gd name="connsiteY0" fmla="*/ 0 h 1566605"/>
              <a:gd name="connsiteX1" fmla="*/ 3745488 w 3925099"/>
              <a:gd name="connsiteY1" fmla="*/ 1399141 h 1566605"/>
              <a:gd name="connsiteX2" fmla="*/ 1498046 w 3925099"/>
              <a:gd name="connsiteY2" fmla="*/ 1553378 h 1566605"/>
              <a:gd name="connsiteX3" fmla="*/ 187039 w 3925099"/>
              <a:gd name="connsiteY3" fmla="*/ 1167788 h 1566605"/>
              <a:gd name="connsiteX4" fmla="*/ 120937 w 3925099"/>
              <a:gd name="connsiteY4" fmla="*/ 683045 h 1566605"/>
              <a:gd name="connsiteX0" fmla="*/ 3580234 w 3920125"/>
              <a:gd name="connsiteY0" fmla="*/ 0 h 1566605"/>
              <a:gd name="connsiteX1" fmla="*/ 3745488 w 3920125"/>
              <a:gd name="connsiteY1" fmla="*/ 1399141 h 1566605"/>
              <a:gd name="connsiteX2" fmla="*/ 1498046 w 3920125"/>
              <a:gd name="connsiteY2" fmla="*/ 1553378 h 1566605"/>
              <a:gd name="connsiteX3" fmla="*/ 187039 w 3920125"/>
              <a:gd name="connsiteY3" fmla="*/ 1167788 h 1566605"/>
              <a:gd name="connsiteX4" fmla="*/ 120937 w 3920125"/>
              <a:gd name="connsiteY4" fmla="*/ 683045 h 1566605"/>
              <a:gd name="connsiteX0" fmla="*/ 3580234 w 3843062"/>
              <a:gd name="connsiteY0" fmla="*/ 0 h 1566605"/>
              <a:gd name="connsiteX1" fmla="*/ 3635319 w 3843062"/>
              <a:gd name="connsiteY1" fmla="*/ 1399141 h 1566605"/>
              <a:gd name="connsiteX2" fmla="*/ 1498046 w 3843062"/>
              <a:gd name="connsiteY2" fmla="*/ 1553378 h 1566605"/>
              <a:gd name="connsiteX3" fmla="*/ 187039 w 3843062"/>
              <a:gd name="connsiteY3" fmla="*/ 1167788 h 1566605"/>
              <a:gd name="connsiteX4" fmla="*/ 120937 w 3843062"/>
              <a:gd name="connsiteY4" fmla="*/ 683045 h 1566605"/>
              <a:gd name="connsiteX0" fmla="*/ 3569217 w 3824127"/>
              <a:gd name="connsiteY0" fmla="*/ 0 h 1659953"/>
              <a:gd name="connsiteX1" fmla="*/ 3635319 w 3824127"/>
              <a:gd name="connsiteY1" fmla="*/ 1465243 h 1659953"/>
              <a:gd name="connsiteX2" fmla="*/ 1498046 w 3824127"/>
              <a:gd name="connsiteY2" fmla="*/ 1619480 h 1659953"/>
              <a:gd name="connsiteX3" fmla="*/ 187039 w 3824127"/>
              <a:gd name="connsiteY3" fmla="*/ 1233890 h 1659953"/>
              <a:gd name="connsiteX4" fmla="*/ 120937 w 3824127"/>
              <a:gd name="connsiteY4" fmla="*/ 749147 h 1659953"/>
              <a:gd name="connsiteX0" fmla="*/ 3569217 w 3824127"/>
              <a:gd name="connsiteY0" fmla="*/ 0 h 1659953"/>
              <a:gd name="connsiteX1" fmla="*/ 3635319 w 3824127"/>
              <a:gd name="connsiteY1" fmla="*/ 1465243 h 1659953"/>
              <a:gd name="connsiteX2" fmla="*/ 1498046 w 3824127"/>
              <a:gd name="connsiteY2" fmla="*/ 1619480 h 1659953"/>
              <a:gd name="connsiteX3" fmla="*/ 187039 w 3824127"/>
              <a:gd name="connsiteY3" fmla="*/ 1233890 h 1659953"/>
              <a:gd name="connsiteX4" fmla="*/ 120937 w 3824127"/>
              <a:gd name="connsiteY4" fmla="*/ 749147 h 1659953"/>
              <a:gd name="connsiteX0" fmla="*/ 3562867 w 3821496"/>
              <a:gd name="connsiteY0" fmla="*/ 0 h 1643241"/>
              <a:gd name="connsiteX1" fmla="*/ 3635319 w 3821496"/>
              <a:gd name="connsiteY1" fmla="*/ 1449368 h 1643241"/>
              <a:gd name="connsiteX2" fmla="*/ 1498046 w 3821496"/>
              <a:gd name="connsiteY2" fmla="*/ 1603605 h 1643241"/>
              <a:gd name="connsiteX3" fmla="*/ 187039 w 3821496"/>
              <a:gd name="connsiteY3" fmla="*/ 1218015 h 1643241"/>
              <a:gd name="connsiteX4" fmla="*/ 120937 w 3821496"/>
              <a:gd name="connsiteY4" fmla="*/ 733272 h 164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1496" h="1643241">
                <a:moveTo>
                  <a:pt x="3562867" y="0"/>
                </a:moveTo>
                <a:cubicBezTo>
                  <a:pt x="3781369" y="57838"/>
                  <a:pt x="3979456" y="1182101"/>
                  <a:pt x="3635319" y="1449368"/>
                </a:cubicBezTo>
                <a:cubicBezTo>
                  <a:pt x="3291182" y="1716635"/>
                  <a:pt x="2072759" y="1642164"/>
                  <a:pt x="1498046" y="1603605"/>
                </a:cubicBezTo>
                <a:cubicBezTo>
                  <a:pt x="923333" y="1565046"/>
                  <a:pt x="416557" y="1363070"/>
                  <a:pt x="187039" y="1218015"/>
                </a:cubicBezTo>
                <a:cubicBezTo>
                  <a:pt x="-42479" y="1072960"/>
                  <a:pt x="-56251" y="819571"/>
                  <a:pt x="120937" y="733272"/>
                </a:cubicBezTo>
              </a:path>
            </a:pathLst>
          </a:custGeom>
          <a:noFill/>
          <a:ln w="381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Box 125"/>
          <p:cNvSpPr txBox="1"/>
          <p:nvPr/>
        </p:nvSpPr>
        <p:spPr>
          <a:xfrm>
            <a:off x="7513379" y="1028700"/>
            <a:ext cx="539654" cy="430887"/>
          </a:xfrm>
          <a:prstGeom prst="rect">
            <a:avLst/>
          </a:prstGeom>
          <a:noFill/>
        </p:spPr>
        <p:txBody>
          <a:bodyPr wrap="square" rtlCol="0">
            <a:spAutoFit/>
          </a:bodyPr>
          <a:lstStyle/>
          <a:p>
            <a:pPr algn="ctr"/>
            <a:r>
              <a:rPr lang="en-US" sz="2200" b="1" dirty="0"/>
              <a:t>M</a:t>
            </a:r>
          </a:p>
        </p:txBody>
      </p:sp>
      <p:sp>
        <p:nvSpPr>
          <p:cNvPr id="127" name="Rectangle 126"/>
          <p:cNvSpPr/>
          <p:nvPr/>
        </p:nvSpPr>
        <p:spPr>
          <a:xfrm>
            <a:off x="452776" y="2148989"/>
            <a:ext cx="1698737" cy="128337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t>Memory</a:t>
            </a:r>
          </a:p>
        </p:txBody>
      </p:sp>
      <p:sp>
        <p:nvSpPr>
          <p:cNvPr id="134" name="TextBox 133"/>
          <p:cNvSpPr txBox="1"/>
          <p:nvPr/>
        </p:nvSpPr>
        <p:spPr>
          <a:xfrm>
            <a:off x="3478640" y="3675659"/>
            <a:ext cx="1071688" cy="430887"/>
          </a:xfrm>
          <a:prstGeom prst="rect">
            <a:avLst/>
          </a:prstGeom>
          <a:noFill/>
        </p:spPr>
        <p:txBody>
          <a:bodyPr wrap="square" rtlCol="0">
            <a:spAutoFit/>
          </a:bodyPr>
          <a:lstStyle/>
          <a:p>
            <a:pPr algn="ctr"/>
            <a:r>
              <a:rPr lang="en-US" sz="2200" b="1" dirty="0"/>
              <a:t>W</a:t>
            </a:r>
          </a:p>
        </p:txBody>
      </p:sp>
      <p:sp>
        <p:nvSpPr>
          <p:cNvPr id="135" name="TextBox 134"/>
          <p:cNvSpPr txBox="1"/>
          <p:nvPr/>
        </p:nvSpPr>
        <p:spPr>
          <a:xfrm>
            <a:off x="973023" y="4733682"/>
            <a:ext cx="7324172" cy="430887"/>
          </a:xfrm>
          <a:prstGeom prst="rect">
            <a:avLst/>
          </a:prstGeom>
          <a:noFill/>
        </p:spPr>
        <p:txBody>
          <a:bodyPr wrap="square" rtlCol="0">
            <a:spAutoFit/>
          </a:bodyPr>
          <a:lstStyle/>
          <a:p>
            <a:pPr algn="ctr"/>
            <a:r>
              <a:rPr lang="en-US" sz="2200" dirty="0"/>
              <a:t>we've transformed into a </a:t>
            </a:r>
            <a:r>
              <a:rPr lang="en-US" sz="2200" b="1" dirty="0"/>
              <a:t>Von Neumann </a:t>
            </a:r>
            <a:r>
              <a:rPr lang="en-US" sz="2200" dirty="0"/>
              <a:t>architecture. </a:t>
            </a:r>
          </a:p>
        </p:txBody>
      </p:sp>
      <p:sp>
        <p:nvSpPr>
          <p:cNvPr id="36" name="Freeform: Shape 58">
            <a:extLst>
              <a:ext uri="{FF2B5EF4-FFF2-40B4-BE49-F238E27FC236}">
                <a16:creationId xmlns:a16="http://schemas.microsoft.com/office/drawing/2014/main" id="{148AAD3F-7E61-0D43-9776-90475ACAB8A8}"/>
              </a:ext>
            </a:extLst>
          </p:cNvPr>
          <p:cNvSpPr/>
          <p:nvPr/>
        </p:nvSpPr>
        <p:spPr>
          <a:xfrm>
            <a:off x="207972" y="2782106"/>
            <a:ext cx="7233677" cy="1993834"/>
          </a:xfrm>
          <a:custGeom>
            <a:avLst/>
            <a:gdLst>
              <a:gd name="connsiteX0" fmla="*/ 5741464 w 6339639"/>
              <a:gd name="connsiteY0" fmla="*/ 154936 h 2140989"/>
              <a:gd name="connsiteX1" fmla="*/ 5917734 w 6339639"/>
              <a:gd name="connsiteY1" fmla="*/ 176970 h 2140989"/>
              <a:gd name="connsiteX2" fmla="*/ 5939767 w 6339639"/>
              <a:gd name="connsiteY2" fmla="*/ 1939669 h 2140989"/>
              <a:gd name="connsiteX3" fmla="*/ 541502 w 6339639"/>
              <a:gd name="connsiteY3" fmla="*/ 1983736 h 2140989"/>
              <a:gd name="connsiteX4" fmla="*/ 475401 w 6339639"/>
              <a:gd name="connsiteY4" fmla="*/ 882049 h 2140989"/>
              <a:gd name="connsiteX0" fmla="*/ 5708869 w 5978254"/>
              <a:gd name="connsiteY0" fmla="*/ 157227 h 2163406"/>
              <a:gd name="connsiteX1" fmla="*/ 5885139 w 5978254"/>
              <a:gd name="connsiteY1" fmla="*/ 179261 h 2163406"/>
              <a:gd name="connsiteX2" fmla="*/ 5433447 w 5978254"/>
              <a:gd name="connsiteY2" fmla="*/ 1975011 h 2163406"/>
              <a:gd name="connsiteX3" fmla="*/ 508907 w 5978254"/>
              <a:gd name="connsiteY3" fmla="*/ 1986027 h 2163406"/>
              <a:gd name="connsiteX4" fmla="*/ 442806 w 5978254"/>
              <a:gd name="connsiteY4" fmla="*/ 884340 h 2163406"/>
              <a:gd name="connsiteX0" fmla="*/ 5708869 w 6071969"/>
              <a:gd name="connsiteY0" fmla="*/ 18897 h 1974027"/>
              <a:gd name="connsiteX1" fmla="*/ 6039375 w 6071969"/>
              <a:gd name="connsiteY1" fmla="*/ 834145 h 1974027"/>
              <a:gd name="connsiteX2" fmla="*/ 5433447 w 6071969"/>
              <a:gd name="connsiteY2" fmla="*/ 1836681 h 1974027"/>
              <a:gd name="connsiteX3" fmla="*/ 508907 w 6071969"/>
              <a:gd name="connsiteY3" fmla="*/ 1847697 h 1974027"/>
              <a:gd name="connsiteX4" fmla="*/ 442806 w 6071969"/>
              <a:gd name="connsiteY4" fmla="*/ 746010 h 1974027"/>
              <a:gd name="connsiteX0" fmla="*/ 5708869 w 6100282"/>
              <a:gd name="connsiteY0" fmla="*/ 23014 h 1978144"/>
              <a:gd name="connsiteX1" fmla="*/ 6039375 w 6100282"/>
              <a:gd name="connsiteY1" fmla="*/ 838262 h 1978144"/>
              <a:gd name="connsiteX2" fmla="*/ 5433447 w 6100282"/>
              <a:gd name="connsiteY2" fmla="*/ 1840798 h 1978144"/>
              <a:gd name="connsiteX3" fmla="*/ 508907 w 6100282"/>
              <a:gd name="connsiteY3" fmla="*/ 1851814 h 1978144"/>
              <a:gd name="connsiteX4" fmla="*/ 442806 w 6100282"/>
              <a:gd name="connsiteY4" fmla="*/ 750127 h 1978144"/>
              <a:gd name="connsiteX0" fmla="*/ 5689390 w 6035607"/>
              <a:gd name="connsiteY0" fmla="*/ 19164 h 2013074"/>
              <a:gd name="connsiteX1" fmla="*/ 6019896 w 6035607"/>
              <a:gd name="connsiteY1" fmla="*/ 834412 h 2013074"/>
              <a:gd name="connsiteX2" fmla="*/ 5127530 w 6035607"/>
              <a:gd name="connsiteY2" fmla="*/ 1903050 h 2013074"/>
              <a:gd name="connsiteX3" fmla="*/ 489428 w 6035607"/>
              <a:gd name="connsiteY3" fmla="*/ 1847964 h 2013074"/>
              <a:gd name="connsiteX4" fmla="*/ 423327 w 6035607"/>
              <a:gd name="connsiteY4" fmla="*/ 746277 h 2013074"/>
              <a:gd name="connsiteX0" fmla="*/ 5689390 w 6021755"/>
              <a:gd name="connsiteY0" fmla="*/ 17663 h 2011573"/>
              <a:gd name="connsiteX1" fmla="*/ 6019896 w 6021755"/>
              <a:gd name="connsiteY1" fmla="*/ 832911 h 2011573"/>
              <a:gd name="connsiteX2" fmla="*/ 5127530 w 6021755"/>
              <a:gd name="connsiteY2" fmla="*/ 1901549 h 2011573"/>
              <a:gd name="connsiteX3" fmla="*/ 489428 w 6021755"/>
              <a:gd name="connsiteY3" fmla="*/ 1846463 h 2011573"/>
              <a:gd name="connsiteX4" fmla="*/ 423327 w 6021755"/>
              <a:gd name="connsiteY4" fmla="*/ 744776 h 2011573"/>
              <a:gd name="connsiteX0" fmla="*/ 5689390 w 6029414"/>
              <a:gd name="connsiteY0" fmla="*/ 40 h 1993950"/>
              <a:gd name="connsiteX1" fmla="*/ 6019896 w 6029414"/>
              <a:gd name="connsiteY1" fmla="*/ 815288 h 1993950"/>
              <a:gd name="connsiteX2" fmla="*/ 5127530 w 6029414"/>
              <a:gd name="connsiteY2" fmla="*/ 1883926 h 1993950"/>
              <a:gd name="connsiteX3" fmla="*/ 489428 w 6029414"/>
              <a:gd name="connsiteY3" fmla="*/ 1828840 h 1993950"/>
              <a:gd name="connsiteX4" fmla="*/ 423327 w 6029414"/>
              <a:gd name="connsiteY4" fmla="*/ 727153 h 1993950"/>
              <a:gd name="connsiteX0" fmla="*/ 5834928 w 6174952"/>
              <a:gd name="connsiteY0" fmla="*/ 40 h 1896243"/>
              <a:gd name="connsiteX1" fmla="*/ 6165434 w 6174952"/>
              <a:gd name="connsiteY1" fmla="*/ 815288 h 1896243"/>
              <a:gd name="connsiteX2" fmla="*/ 5273068 w 6174952"/>
              <a:gd name="connsiteY2" fmla="*/ 1883926 h 1896243"/>
              <a:gd name="connsiteX3" fmla="*/ 403611 w 6174952"/>
              <a:gd name="connsiteY3" fmla="*/ 1355114 h 1896243"/>
              <a:gd name="connsiteX4" fmla="*/ 568865 w 6174952"/>
              <a:gd name="connsiteY4" fmla="*/ 727153 h 1896243"/>
              <a:gd name="connsiteX0" fmla="*/ 5770105 w 6110129"/>
              <a:gd name="connsiteY0" fmla="*/ 40 h 1896243"/>
              <a:gd name="connsiteX1" fmla="*/ 6100611 w 6110129"/>
              <a:gd name="connsiteY1" fmla="*/ 815288 h 1896243"/>
              <a:gd name="connsiteX2" fmla="*/ 5208245 w 6110129"/>
              <a:gd name="connsiteY2" fmla="*/ 1883926 h 1896243"/>
              <a:gd name="connsiteX3" fmla="*/ 338788 w 6110129"/>
              <a:gd name="connsiteY3" fmla="*/ 1355114 h 1896243"/>
              <a:gd name="connsiteX4" fmla="*/ 504042 w 6110129"/>
              <a:gd name="connsiteY4" fmla="*/ 727153 h 1896243"/>
              <a:gd name="connsiteX0" fmla="*/ 5487762 w 5827786"/>
              <a:gd name="connsiteY0" fmla="*/ 40 h 1904784"/>
              <a:gd name="connsiteX1" fmla="*/ 5818268 w 5827786"/>
              <a:gd name="connsiteY1" fmla="*/ 815288 h 1904784"/>
              <a:gd name="connsiteX2" fmla="*/ 4925902 w 5827786"/>
              <a:gd name="connsiteY2" fmla="*/ 1883926 h 1904784"/>
              <a:gd name="connsiteX3" fmla="*/ 56445 w 5827786"/>
              <a:gd name="connsiteY3" fmla="*/ 1355114 h 1904784"/>
              <a:gd name="connsiteX4" fmla="*/ 221699 w 5827786"/>
              <a:gd name="connsiteY4" fmla="*/ 727153 h 1904784"/>
              <a:gd name="connsiteX0" fmla="*/ 5487762 w 5847849"/>
              <a:gd name="connsiteY0" fmla="*/ 38 h 1903566"/>
              <a:gd name="connsiteX1" fmla="*/ 5840301 w 5847849"/>
              <a:gd name="connsiteY1" fmla="*/ 837320 h 1903566"/>
              <a:gd name="connsiteX2" fmla="*/ 4925902 w 5847849"/>
              <a:gd name="connsiteY2" fmla="*/ 1883924 h 1903566"/>
              <a:gd name="connsiteX3" fmla="*/ 56445 w 5847849"/>
              <a:gd name="connsiteY3" fmla="*/ 1355112 h 1903566"/>
              <a:gd name="connsiteX4" fmla="*/ 221699 w 5847849"/>
              <a:gd name="connsiteY4" fmla="*/ 727151 h 1903566"/>
              <a:gd name="connsiteX0" fmla="*/ 5487762 w 5842142"/>
              <a:gd name="connsiteY0" fmla="*/ 39 h 1903567"/>
              <a:gd name="connsiteX1" fmla="*/ 5840301 w 5842142"/>
              <a:gd name="connsiteY1" fmla="*/ 837321 h 1903567"/>
              <a:gd name="connsiteX2" fmla="*/ 4925902 w 5842142"/>
              <a:gd name="connsiteY2" fmla="*/ 1883925 h 1903567"/>
              <a:gd name="connsiteX3" fmla="*/ 56445 w 5842142"/>
              <a:gd name="connsiteY3" fmla="*/ 1355113 h 1903567"/>
              <a:gd name="connsiteX4" fmla="*/ 221699 w 5842142"/>
              <a:gd name="connsiteY4" fmla="*/ 727152 h 1903567"/>
              <a:gd name="connsiteX0" fmla="*/ 5468793 w 5823173"/>
              <a:gd name="connsiteY0" fmla="*/ 39 h 1896197"/>
              <a:gd name="connsiteX1" fmla="*/ 5821332 w 5823173"/>
              <a:gd name="connsiteY1" fmla="*/ 837321 h 1896197"/>
              <a:gd name="connsiteX2" fmla="*/ 4906933 w 5823173"/>
              <a:gd name="connsiteY2" fmla="*/ 1883925 h 1896197"/>
              <a:gd name="connsiteX3" fmla="*/ 37476 w 5823173"/>
              <a:gd name="connsiteY3" fmla="*/ 1355113 h 1896197"/>
              <a:gd name="connsiteX4" fmla="*/ 202730 w 5823173"/>
              <a:gd name="connsiteY4" fmla="*/ 727152 h 1896197"/>
              <a:gd name="connsiteX0" fmla="*/ 5488383 w 5842763"/>
              <a:gd name="connsiteY0" fmla="*/ 39 h 1896197"/>
              <a:gd name="connsiteX1" fmla="*/ 5840922 w 5842763"/>
              <a:gd name="connsiteY1" fmla="*/ 837321 h 1896197"/>
              <a:gd name="connsiteX2" fmla="*/ 4926523 w 5842763"/>
              <a:gd name="connsiteY2" fmla="*/ 1883925 h 1896197"/>
              <a:gd name="connsiteX3" fmla="*/ 57066 w 5842763"/>
              <a:gd name="connsiteY3" fmla="*/ 1355113 h 1896197"/>
              <a:gd name="connsiteX4" fmla="*/ 222320 w 5842763"/>
              <a:gd name="connsiteY4" fmla="*/ 727152 h 1896197"/>
              <a:gd name="connsiteX0" fmla="*/ 5393885 w 5747402"/>
              <a:gd name="connsiteY0" fmla="*/ 39 h 1906750"/>
              <a:gd name="connsiteX1" fmla="*/ 5746424 w 5747402"/>
              <a:gd name="connsiteY1" fmla="*/ 837321 h 1906750"/>
              <a:gd name="connsiteX2" fmla="*/ 4832025 w 5747402"/>
              <a:gd name="connsiteY2" fmla="*/ 1883925 h 1906750"/>
              <a:gd name="connsiteX3" fmla="*/ 149855 w 5747402"/>
              <a:gd name="connsiteY3" fmla="*/ 1476299 h 1906750"/>
              <a:gd name="connsiteX4" fmla="*/ 127822 w 5747402"/>
              <a:gd name="connsiteY4" fmla="*/ 727152 h 1906750"/>
              <a:gd name="connsiteX0" fmla="*/ 5455415 w 5808932"/>
              <a:gd name="connsiteY0" fmla="*/ 39 h 1916844"/>
              <a:gd name="connsiteX1" fmla="*/ 5807954 w 5808932"/>
              <a:gd name="connsiteY1" fmla="*/ 837321 h 1916844"/>
              <a:gd name="connsiteX2" fmla="*/ 4893555 w 5808932"/>
              <a:gd name="connsiteY2" fmla="*/ 1883925 h 1916844"/>
              <a:gd name="connsiteX3" fmla="*/ 211385 w 5808932"/>
              <a:gd name="connsiteY3" fmla="*/ 1476299 h 1916844"/>
              <a:gd name="connsiteX4" fmla="*/ 189352 w 5808932"/>
              <a:gd name="connsiteY4" fmla="*/ 727152 h 1916844"/>
              <a:gd name="connsiteX0" fmla="*/ 5396916 w 5750433"/>
              <a:gd name="connsiteY0" fmla="*/ 39 h 1901831"/>
              <a:gd name="connsiteX1" fmla="*/ 5749455 w 5750433"/>
              <a:gd name="connsiteY1" fmla="*/ 837321 h 1901831"/>
              <a:gd name="connsiteX2" fmla="*/ 4835056 w 5750433"/>
              <a:gd name="connsiteY2" fmla="*/ 1883925 h 1901831"/>
              <a:gd name="connsiteX3" fmla="*/ 152886 w 5750433"/>
              <a:gd name="connsiteY3" fmla="*/ 1476299 h 1901831"/>
              <a:gd name="connsiteX4" fmla="*/ 130853 w 5750433"/>
              <a:gd name="connsiteY4" fmla="*/ 727152 h 1901831"/>
              <a:gd name="connsiteX0" fmla="*/ 5489573 w 5843090"/>
              <a:gd name="connsiteY0" fmla="*/ 39 h 1913707"/>
              <a:gd name="connsiteX1" fmla="*/ 5842112 w 5843090"/>
              <a:gd name="connsiteY1" fmla="*/ 837321 h 1913707"/>
              <a:gd name="connsiteX2" fmla="*/ 4927713 w 5843090"/>
              <a:gd name="connsiteY2" fmla="*/ 1883925 h 1913707"/>
              <a:gd name="connsiteX3" fmla="*/ 245543 w 5843090"/>
              <a:gd name="connsiteY3" fmla="*/ 1476299 h 1913707"/>
              <a:gd name="connsiteX4" fmla="*/ 223510 w 5843090"/>
              <a:gd name="connsiteY4" fmla="*/ 727152 h 1913707"/>
              <a:gd name="connsiteX0" fmla="*/ 5661374 w 6047275"/>
              <a:gd name="connsiteY0" fmla="*/ 42 h 1905039"/>
              <a:gd name="connsiteX1" fmla="*/ 6013913 w 6047275"/>
              <a:gd name="connsiteY1" fmla="*/ 837324 h 1905039"/>
              <a:gd name="connsiteX2" fmla="*/ 5099514 w 6047275"/>
              <a:gd name="connsiteY2" fmla="*/ 1883928 h 1905039"/>
              <a:gd name="connsiteX3" fmla="*/ 417344 w 6047275"/>
              <a:gd name="connsiteY3" fmla="*/ 1476302 h 1905039"/>
              <a:gd name="connsiteX4" fmla="*/ 395311 w 6047275"/>
              <a:gd name="connsiteY4" fmla="*/ 727155 h 1905039"/>
              <a:gd name="connsiteX0" fmla="*/ 5661374 w 6047275"/>
              <a:gd name="connsiteY0" fmla="*/ 42 h 1932355"/>
              <a:gd name="connsiteX1" fmla="*/ 6013913 w 6047275"/>
              <a:gd name="connsiteY1" fmla="*/ 837324 h 1932355"/>
              <a:gd name="connsiteX2" fmla="*/ 5099514 w 6047275"/>
              <a:gd name="connsiteY2" fmla="*/ 1883928 h 1932355"/>
              <a:gd name="connsiteX3" fmla="*/ 2025805 w 6047275"/>
              <a:gd name="connsiteY3" fmla="*/ 1729692 h 1932355"/>
              <a:gd name="connsiteX4" fmla="*/ 417344 w 6047275"/>
              <a:gd name="connsiteY4" fmla="*/ 1476302 h 1932355"/>
              <a:gd name="connsiteX5" fmla="*/ 395311 w 6047275"/>
              <a:gd name="connsiteY5" fmla="*/ 727155 h 1932355"/>
              <a:gd name="connsiteX0" fmla="*/ 5443914 w 5829815"/>
              <a:gd name="connsiteY0" fmla="*/ 42 h 1988798"/>
              <a:gd name="connsiteX1" fmla="*/ 5796453 w 5829815"/>
              <a:gd name="connsiteY1" fmla="*/ 837324 h 1988798"/>
              <a:gd name="connsiteX2" fmla="*/ 4882054 w 5829815"/>
              <a:gd name="connsiteY2" fmla="*/ 1883928 h 1988798"/>
              <a:gd name="connsiteX3" fmla="*/ 1720210 w 5829815"/>
              <a:gd name="connsiteY3" fmla="*/ 1905962 h 1988798"/>
              <a:gd name="connsiteX4" fmla="*/ 199884 w 5829815"/>
              <a:gd name="connsiteY4" fmla="*/ 1476302 h 1988798"/>
              <a:gd name="connsiteX5" fmla="*/ 177851 w 5829815"/>
              <a:gd name="connsiteY5" fmla="*/ 727155 h 1988798"/>
              <a:gd name="connsiteX0" fmla="*/ 5460531 w 5846432"/>
              <a:gd name="connsiteY0" fmla="*/ 42 h 1988798"/>
              <a:gd name="connsiteX1" fmla="*/ 5813070 w 5846432"/>
              <a:gd name="connsiteY1" fmla="*/ 837324 h 1988798"/>
              <a:gd name="connsiteX2" fmla="*/ 4898671 w 5846432"/>
              <a:gd name="connsiteY2" fmla="*/ 1883928 h 1988798"/>
              <a:gd name="connsiteX3" fmla="*/ 1736827 w 5846432"/>
              <a:gd name="connsiteY3" fmla="*/ 1905962 h 1988798"/>
              <a:gd name="connsiteX4" fmla="*/ 216501 w 5846432"/>
              <a:gd name="connsiteY4" fmla="*/ 1476302 h 1988798"/>
              <a:gd name="connsiteX5" fmla="*/ 164091 w 5846432"/>
              <a:gd name="connsiteY5" fmla="*/ 409022 h 1988798"/>
              <a:gd name="connsiteX0" fmla="*/ 5460531 w 5802217"/>
              <a:gd name="connsiteY0" fmla="*/ 25 h 1961889"/>
              <a:gd name="connsiteX1" fmla="*/ 5759911 w 5802217"/>
              <a:gd name="connsiteY1" fmla="*/ 1242204 h 1961889"/>
              <a:gd name="connsiteX2" fmla="*/ 4898671 w 5802217"/>
              <a:gd name="connsiteY2" fmla="*/ 1883911 h 1961889"/>
              <a:gd name="connsiteX3" fmla="*/ 1736827 w 5802217"/>
              <a:gd name="connsiteY3" fmla="*/ 1905945 h 1961889"/>
              <a:gd name="connsiteX4" fmla="*/ 216501 w 5802217"/>
              <a:gd name="connsiteY4" fmla="*/ 1476285 h 1961889"/>
              <a:gd name="connsiteX5" fmla="*/ 164091 w 5802217"/>
              <a:gd name="connsiteY5" fmla="*/ 409005 h 1961889"/>
              <a:gd name="connsiteX0" fmla="*/ 5536473 w 5827432"/>
              <a:gd name="connsiteY0" fmla="*/ 22 h 2039009"/>
              <a:gd name="connsiteX1" fmla="*/ 5759911 w 5827432"/>
              <a:gd name="connsiteY1" fmla="*/ 1319324 h 2039009"/>
              <a:gd name="connsiteX2" fmla="*/ 4898671 w 5827432"/>
              <a:gd name="connsiteY2" fmla="*/ 1961031 h 2039009"/>
              <a:gd name="connsiteX3" fmla="*/ 1736827 w 5827432"/>
              <a:gd name="connsiteY3" fmla="*/ 1983065 h 2039009"/>
              <a:gd name="connsiteX4" fmla="*/ 216501 w 5827432"/>
              <a:gd name="connsiteY4" fmla="*/ 1553405 h 2039009"/>
              <a:gd name="connsiteX5" fmla="*/ 164091 w 5827432"/>
              <a:gd name="connsiteY5" fmla="*/ 486125 h 2039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27432" h="2039009">
                <a:moveTo>
                  <a:pt x="5536473" y="22"/>
                </a:moveTo>
                <a:cubicBezTo>
                  <a:pt x="5883505" y="-5486"/>
                  <a:pt x="5866211" y="992489"/>
                  <a:pt x="5759911" y="1319324"/>
                </a:cubicBezTo>
                <a:cubicBezTo>
                  <a:pt x="5653611" y="1646159"/>
                  <a:pt x="5569185" y="1850408"/>
                  <a:pt x="4898671" y="1961031"/>
                </a:cubicBezTo>
                <a:cubicBezTo>
                  <a:pt x="4228157" y="2071655"/>
                  <a:pt x="2517189" y="2051003"/>
                  <a:pt x="1736827" y="1983065"/>
                </a:cubicBezTo>
                <a:cubicBezTo>
                  <a:pt x="956465" y="1915127"/>
                  <a:pt x="473561" y="1749873"/>
                  <a:pt x="216501" y="1553405"/>
                </a:cubicBezTo>
                <a:cubicBezTo>
                  <a:pt x="-40559" y="1356937"/>
                  <a:pt x="-81952" y="442058"/>
                  <a:pt x="164091" y="486125"/>
                </a:cubicBezTo>
              </a:path>
            </a:pathLst>
          </a:custGeom>
          <a:noFill/>
          <a:ln w="381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85442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anim calcmode="lin" valueType="num">
                                      <p:cBhvr>
                                        <p:cTn id="7" dur="750" fill="hold"/>
                                        <p:tgtEl>
                                          <p:spTgt spid="127"/>
                                        </p:tgtEl>
                                        <p:attrNameLst>
                                          <p:attrName>ppt_w</p:attrName>
                                        </p:attrNameLst>
                                      </p:cBhvr>
                                      <p:tavLst>
                                        <p:tav tm="0">
                                          <p:val>
                                            <p:fltVal val="0"/>
                                          </p:val>
                                        </p:tav>
                                        <p:tav tm="100000">
                                          <p:val>
                                            <p:strVal val="#ppt_w"/>
                                          </p:val>
                                        </p:tav>
                                      </p:tavLst>
                                    </p:anim>
                                    <p:anim calcmode="lin" valueType="num">
                                      <p:cBhvr>
                                        <p:cTn id="8" dur="750" fill="hold"/>
                                        <p:tgtEl>
                                          <p:spTgt spid="127"/>
                                        </p:tgtEl>
                                        <p:attrNameLst>
                                          <p:attrName>ppt_h</p:attrName>
                                        </p:attrNameLst>
                                      </p:cBhvr>
                                      <p:tavLst>
                                        <p:tav tm="0">
                                          <p:val>
                                            <p:fltVal val="0"/>
                                          </p:val>
                                        </p:tav>
                                        <p:tav tm="100000">
                                          <p:val>
                                            <p:strVal val="#ppt_h"/>
                                          </p:val>
                                        </p:tav>
                                      </p:tavLst>
                                    </p:anim>
                                  </p:childTnLst>
                                </p:cTn>
                              </p:par>
                              <p:par>
                                <p:cTn id="9" presetID="2" presetClass="exit" presetSubtype="2" fill="hold" grpId="0" nodeType="withEffect">
                                  <p:stCondLst>
                                    <p:cond delay="0"/>
                                  </p:stCondLst>
                                  <p:childTnLst>
                                    <p:anim calcmode="lin" valueType="num">
                                      <p:cBhvr additive="base">
                                        <p:cTn id="10" dur="500"/>
                                        <p:tgtEl>
                                          <p:spTgt spid="116"/>
                                        </p:tgtEl>
                                        <p:attrNameLst>
                                          <p:attrName>ppt_x</p:attrName>
                                        </p:attrNameLst>
                                      </p:cBhvr>
                                      <p:tavLst>
                                        <p:tav tm="0">
                                          <p:val>
                                            <p:strVal val="ppt_x"/>
                                          </p:val>
                                        </p:tav>
                                        <p:tav tm="100000">
                                          <p:val>
                                            <p:strVal val="1+ppt_w/2"/>
                                          </p:val>
                                        </p:tav>
                                      </p:tavLst>
                                    </p:anim>
                                    <p:anim calcmode="lin" valueType="num">
                                      <p:cBhvr additive="base">
                                        <p:cTn id="11" dur="500"/>
                                        <p:tgtEl>
                                          <p:spTgt spid="116"/>
                                        </p:tgtEl>
                                        <p:attrNameLst>
                                          <p:attrName>ppt_y</p:attrName>
                                        </p:attrNameLst>
                                      </p:cBhvr>
                                      <p:tavLst>
                                        <p:tav tm="0">
                                          <p:val>
                                            <p:strVal val="ppt_y"/>
                                          </p:val>
                                        </p:tav>
                                        <p:tav tm="100000">
                                          <p:val>
                                            <p:strVal val="ppt_y"/>
                                          </p:val>
                                        </p:tav>
                                      </p:tavLst>
                                    </p:anim>
                                    <p:set>
                                      <p:cBhvr>
                                        <p:cTn id="12" dur="1" fill="hold">
                                          <p:stCondLst>
                                            <p:cond delay="499"/>
                                          </p:stCondLst>
                                        </p:cTn>
                                        <p:tgtEl>
                                          <p:spTgt spid="116"/>
                                        </p:tgtEl>
                                        <p:attrNameLst>
                                          <p:attrName>style.visibility</p:attrName>
                                        </p:attrNameLst>
                                      </p:cBhvr>
                                      <p:to>
                                        <p:strVal val="hidden"/>
                                      </p:to>
                                    </p:set>
                                  </p:childTnLst>
                                </p:cTn>
                              </p:par>
                              <p:par>
                                <p:cTn id="13" presetID="2" presetClass="exit" presetSubtype="2" fill="hold" nodeType="withEffect">
                                  <p:stCondLst>
                                    <p:cond delay="0"/>
                                  </p:stCondLst>
                                  <p:childTnLst>
                                    <p:anim calcmode="lin" valueType="num">
                                      <p:cBhvr additive="base">
                                        <p:cTn id="14" dur="500"/>
                                        <p:tgtEl>
                                          <p:spTgt spid="120"/>
                                        </p:tgtEl>
                                        <p:attrNameLst>
                                          <p:attrName>ppt_x</p:attrName>
                                        </p:attrNameLst>
                                      </p:cBhvr>
                                      <p:tavLst>
                                        <p:tav tm="0">
                                          <p:val>
                                            <p:strVal val="ppt_x"/>
                                          </p:val>
                                        </p:tav>
                                        <p:tav tm="100000">
                                          <p:val>
                                            <p:strVal val="1+ppt_w/2"/>
                                          </p:val>
                                        </p:tav>
                                      </p:tavLst>
                                    </p:anim>
                                    <p:anim calcmode="lin" valueType="num">
                                      <p:cBhvr additive="base">
                                        <p:cTn id="15" dur="500"/>
                                        <p:tgtEl>
                                          <p:spTgt spid="120"/>
                                        </p:tgtEl>
                                        <p:attrNameLst>
                                          <p:attrName>ppt_y</p:attrName>
                                        </p:attrNameLst>
                                      </p:cBhvr>
                                      <p:tavLst>
                                        <p:tav tm="0">
                                          <p:val>
                                            <p:strVal val="ppt_y"/>
                                          </p:val>
                                        </p:tav>
                                        <p:tav tm="100000">
                                          <p:val>
                                            <p:strVal val="ppt_y"/>
                                          </p:val>
                                        </p:tav>
                                      </p:tavLst>
                                    </p:anim>
                                    <p:set>
                                      <p:cBhvr>
                                        <p:cTn id="16" dur="1" fill="hold">
                                          <p:stCondLst>
                                            <p:cond delay="499"/>
                                          </p:stCondLst>
                                        </p:cTn>
                                        <p:tgtEl>
                                          <p:spTgt spid="120"/>
                                        </p:tgtEl>
                                        <p:attrNameLst>
                                          <p:attrName>style.visibility</p:attrName>
                                        </p:attrNameLst>
                                      </p:cBhvr>
                                      <p:to>
                                        <p:strVal val="hidden"/>
                                      </p:to>
                                    </p:set>
                                  </p:childTnLst>
                                </p:cTn>
                              </p:par>
                              <p:par>
                                <p:cTn id="17" presetID="2" presetClass="exit" presetSubtype="2" fill="hold" grpId="0" nodeType="withEffect">
                                  <p:stCondLst>
                                    <p:cond delay="0"/>
                                  </p:stCondLst>
                                  <p:childTnLst>
                                    <p:anim calcmode="lin" valueType="num">
                                      <p:cBhvr additive="base">
                                        <p:cTn id="18" dur="500"/>
                                        <p:tgtEl>
                                          <p:spTgt spid="119"/>
                                        </p:tgtEl>
                                        <p:attrNameLst>
                                          <p:attrName>ppt_x</p:attrName>
                                        </p:attrNameLst>
                                      </p:cBhvr>
                                      <p:tavLst>
                                        <p:tav tm="0">
                                          <p:val>
                                            <p:strVal val="ppt_x"/>
                                          </p:val>
                                        </p:tav>
                                        <p:tav tm="100000">
                                          <p:val>
                                            <p:strVal val="1+ppt_w/2"/>
                                          </p:val>
                                        </p:tav>
                                      </p:tavLst>
                                    </p:anim>
                                    <p:anim calcmode="lin" valueType="num">
                                      <p:cBhvr additive="base">
                                        <p:cTn id="19" dur="500"/>
                                        <p:tgtEl>
                                          <p:spTgt spid="119"/>
                                        </p:tgtEl>
                                        <p:attrNameLst>
                                          <p:attrName>ppt_y</p:attrName>
                                        </p:attrNameLst>
                                      </p:cBhvr>
                                      <p:tavLst>
                                        <p:tav tm="0">
                                          <p:val>
                                            <p:strVal val="ppt_y"/>
                                          </p:val>
                                        </p:tav>
                                        <p:tav tm="100000">
                                          <p:val>
                                            <p:strVal val="ppt_y"/>
                                          </p:val>
                                        </p:tav>
                                      </p:tavLst>
                                    </p:anim>
                                    <p:set>
                                      <p:cBhvr>
                                        <p:cTn id="20" dur="1" fill="hold">
                                          <p:stCondLst>
                                            <p:cond delay="499"/>
                                          </p:stCondLst>
                                        </p:cTn>
                                        <p:tgtEl>
                                          <p:spTgt spid="119"/>
                                        </p:tgtEl>
                                        <p:attrNameLst>
                                          <p:attrName>style.visibility</p:attrName>
                                        </p:attrNameLst>
                                      </p:cBhvr>
                                      <p:to>
                                        <p:strVal val="hidden"/>
                                      </p:to>
                                    </p:set>
                                  </p:childTnLst>
                                </p:cTn>
                              </p:par>
                              <p:par>
                                <p:cTn id="21" presetID="2" presetClass="exit" presetSubtype="2" fill="hold" nodeType="withEffect">
                                  <p:stCondLst>
                                    <p:cond delay="0"/>
                                  </p:stCondLst>
                                  <p:childTnLst>
                                    <p:anim calcmode="lin" valueType="num">
                                      <p:cBhvr additive="base">
                                        <p:cTn id="22" dur="500"/>
                                        <p:tgtEl>
                                          <p:spTgt spid="104"/>
                                        </p:tgtEl>
                                        <p:attrNameLst>
                                          <p:attrName>ppt_x</p:attrName>
                                        </p:attrNameLst>
                                      </p:cBhvr>
                                      <p:tavLst>
                                        <p:tav tm="0">
                                          <p:val>
                                            <p:strVal val="ppt_x"/>
                                          </p:val>
                                        </p:tav>
                                        <p:tav tm="100000">
                                          <p:val>
                                            <p:strVal val="1+ppt_w/2"/>
                                          </p:val>
                                        </p:tav>
                                      </p:tavLst>
                                    </p:anim>
                                    <p:anim calcmode="lin" valueType="num">
                                      <p:cBhvr additive="base">
                                        <p:cTn id="23" dur="500"/>
                                        <p:tgtEl>
                                          <p:spTgt spid="104"/>
                                        </p:tgtEl>
                                        <p:attrNameLst>
                                          <p:attrName>ppt_y</p:attrName>
                                        </p:attrNameLst>
                                      </p:cBhvr>
                                      <p:tavLst>
                                        <p:tav tm="0">
                                          <p:val>
                                            <p:strVal val="ppt_y"/>
                                          </p:val>
                                        </p:tav>
                                        <p:tav tm="100000">
                                          <p:val>
                                            <p:strVal val="ppt_y"/>
                                          </p:val>
                                        </p:tav>
                                      </p:tavLst>
                                    </p:anim>
                                    <p:set>
                                      <p:cBhvr>
                                        <p:cTn id="24" dur="1" fill="hold">
                                          <p:stCondLst>
                                            <p:cond delay="499"/>
                                          </p:stCondLst>
                                        </p:cTn>
                                        <p:tgtEl>
                                          <p:spTgt spid="104"/>
                                        </p:tgtEl>
                                        <p:attrNameLst>
                                          <p:attrName>style.visibility</p:attrName>
                                        </p:attrNameLst>
                                      </p:cBhvr>
                                      <p:to>
                                        <p:strVal val="hidden"/>
                                      </p:to>
                                    </p:set>
                                  </p:childTnLst>
                                </p:cTn>
                              </p:par>
                              <p:par>
                                <p:cTn id="25" presetID="42" presetClass="path" presetSubtype="0" accel="50000" decel="50000" fill="hold" grpId="0" nodeType="withEffect">
                                  <p:stCondLst>
                                    <p:cond delay="0"/>
                                  </p:stCondLst>
                                  <p:childTnLst>
                                    <p:animMotion origin="layout" path="M 4.72222E-6 2.77556E-17 L -0.69184 0.00056 " pathEditMode="relative" rAng="0" ptsTypes="AA">
                                      <p:cBhvr>
                                        <p:cTn id="26" dur="900" fill="hold"/>
                                        <p:tgtEl>
                                          <p:spTgt spid="126"/>
                                        </p:tgtEl>
                                        <p:attrNameLst>
                                          <p:attrName>ppt_x</p:attrName>
                                          <p:attrName>ppt_y</p:attrName>
                                        </p:attrNameLst>
                                      </p:cBhvr>
                                      <p:rCtr x="-34601" y="28"/>
                                    </p:animMotion>
                                  </p:childTnLst>
                                </p:cTn>
                              </p:par>
                              <p:par>
                                <p:cTn id="27" presetID="10" presetClass="entr" presetSubtype="0" fill="hold" grpId="0" nodeType="withEffect">
                                  <p:stCondLst>
                                    <p:cond delay="50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9" grpId="0" animBg="1"/>
      <p:bldP spid="126" grpId="0"/>
      <p:bldP spid="127" grpId="0" animBg="1"/>
      <p:bldP spid="135" grpId="0"/>
      <p:bldP spid="3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E665-9AFE-2D42-AEB5-141B2FAC02BF}"/>
              </a:ext>
            </a:extLst>
          </p:cNvPr>
          <p:cNvSpPr>
            <a:spLocks noGrp="1"/>
          </p:cNvSpPr>
          <p:nvPr>
            <p:ph type="title"/>
          </p:nvPr>
        </p:nvSpPr>
        <p:spPr/>
        <p:txBody>
          <a:bodyPr/>
          <a:lstStyle/>
          <a:p>
            <a:r>
              <a:rPr lang="en-US" dirty="0"/>
              <a:t>Class announcements</a:t>
            </a:r>
          </a:p>
        </p:txBody>
      </p:sp>
      <p:sp>
        <p:nvSpPr>
          <p:cNvPr id="3" name="Content Placeholder 2">
            <a:extLst>
              <a:ext uri="{FF2B5EF4-FFF2-40B4-BE49-F238E27FC236}">
                <a16:creationId xmlns:a16="http://schemas.microsoft.com/office/drawing/2014/main" id="{502C40F5-3A18-5649-9720-775A04BE36A6}"/>
              </a:ext>
            </a:extLst>
          </p:cNvPr>
          <p:cNvSpPr>
            <a:spLocks noGrp="1"/>
          </p:cNvSpPr>
          <p:nvPr>
            <p:ph idx="1"/>
          </p:nvPr>
        </p:nvSpPr>
        <p:spPr/>
        <p:txBody>
          <a:bodyPr/>
          <a:lstStyle/>
          <a:p>
            <a:r>
              <a:rPr lang="en-US" dirty="0"/>
              <a:t>don’t forget, there are exercises that go with this lecture and the last!</a:t>
            </a:r>
          </a:p>
          <a:p>
            <a:r>
              <a:rPr lang="en-US" dirty="0"/>
              <a:t>also I posted a guide on customizing circuit appearances</a:t>
            </a:r>
          </a:p>
        </p:txBody>
      </p:sp>
      <p:sp>
        <p:nvSpPr>
          <p:cNvPr id="4" name="Footer Placeholder 3">
            <a:extLst>
              <a:ext uri="{FF2B5EF4-FFF2-40B4-BE49-F238E27FC236}">
                <a16:creationId xmlns:a16="http://schemas.microsoft.com/office/drawing/2014/main" id="{AD39892E-95D2-5342-91E3-E6E510CB65BA}"/>
              </a:ext>
            </a:extLst>
          </p:cNvPr>
          <p:cNvSpPr>
            <a:spLocks noGrp="1"/>
          </p:cNvSpPr>
          <p:nvPr>
            <p:ph type="ftr" sz="quarter" idx="11"/>
          </p:nvPr>
        </p:nvSpPr>
        <p:spPr/>
        <p:txBody>
          <a:bodyPr/>
          <a:lstStyle/>
          <a:p>
            <a:r>
              <a:rPr lang="is-IS"/>
              <a:t>CS447</a:t>
            </a:r>
            <a:endParaRPr lang="en-US"/>
          </a:p>
        </p:txBody>
      </p:sp>
      <p:sp>
        <p:nvSpPr>
          <p:cNvPr id="5" name="Slide Number Placeholder 4">
            <a:extLst>
              <a:ext uri="{FF2B5EF4-FFF2-40B4-BE49-F238E27FC236}">
                <a16:creationId xmlns:a16="http://schemas.microsoft.com/office/drawing/2014/main" id="{BBD681EC-887F-624F-BC3B-45C530ADA43F}"/>
              </a:ext>
            </a:extLst>
          </p:cNvPr>
          <p:cNvSpPr>
            <a:spLocks noGrp="1"/>
          </p:cNvSpPr>
          <p:nvPr>
            <p:ph type="sldNum" sz="quarter" idx="12"/>
          </p:nvPr>
        </p:nvSpPr>
        <p:spPr/>
        <p:txBody>
          <a:bodyPr/>
          <a:lstStyle/>
          <a:p>
            <a:fld id="{3552B95B-556F-44BD-91A5-D80C1B9E2BB3}" type="slidenum">
              <a:rPr lang="en-US" smtClean="0"/>
              <a:pPr/>
              <a:t>2</a:t>
            </a:fld>
            <a:endParaRPr lang="en-US"/>
          </a:p>
        </p:txBody>
      </p:sp>
    </p:spTree>
    <p:extLst>
      <p:ext uri="{BB962C8B-B14F-4D97-AF65-F5344CB8AC3E}">
        <p14:creationId xmlns:p14="http://schemas.microsoft.com/office/powerpoint/2010/main" val="43962456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a load look like now?</a:t>
            </a:r>
            <a:r>
              <a:rPr lang="en-US" sz="2000" dirty="0"/>
              <a:t> (animated)</a:t>
            </a:r>
          </a:p>
        </p:txBody>
      </p:sp>
      <p:sp>
        <p:nvSpPr>
          <p:cNvPr id="3" name="Content Placeholder 2"/>
          <p:cNvSpPr>
            <a:spLocks noGrp="1"/>
          </p:cNvSpPr>
          <p:nvPr>
            <p:ph idx="1"/>
          </p:nvPr>
        </p:nvSpPr>
        <p:spPr>
          <a:xfrm>
            <a:off x="152400" y="495301"/>
            <a:ext cx="8991600" cy="599689"/>
          </a:xfrm>
        </p:spPr>
        <p:txBody>
          <a:bodyPr>
            <a:normAutofit/>
          </a:bodyPr>
          <a:lstStyle/>
          <a:p>
            <a:r>
              <a:rPr lang="en-US" dirty="0"/>
              <a:t>the numbers are clock cycles.</a:t>
            </a:r>
          </a:p>
        </p:txBody>
      </p:sp>
      <p:sp>
        <p:nvSpPr>
          <p:cNvPr id="4" name="Footer Placeholder 3"/>
          <p:cNvSpPr>
            <a:spLocks noGrp="1"/>
          </p:cNvSpPr>
          <p:nvPr>
            <p:ph type="ftr" sz="quarter" idx="11"/>
          </p:nvPr>
        </p:nvSpPr>
        <p:spPr/>
        <p:txBody>
          <a:bodyPr/>
          <a:lstStyle/>
          <a:p>
            <a:r>
              <a:rPr lang="is-IS"/>
              <a:t>CS447</a:t>
            </a:r>
            <a:endParaRPr lang="en-US"/>
          </a:p>
        </p:txBody>
      </p:sp>
      <p:sp>
        <p:nvSpPr>
          <p:cNvPr id="5" name="Slide Number Placeholder 4"/>
          <p:cNvSpPr>
            <a:spLocks noGrp="1"/>
          </p:cNvSpPr>
          <p:nvPr>
            <p:ph type="sldNum" sz="quarter" idx="12"/>
          </p:nvPr>
        </p:nvSpPr>
        <p:spPr/>
        <p:txBody>
          <a:bodyPr/>
          <a:lstStyle/>
          <a:p>
            <a:fld id="{3552B95B-556F-44BD-91A5-D80C1B9E2BB3}" type="slidenum">
              <a:rPr lang="en-US" smtClean="0"/>
              <a:pPr/>
              <a:t>20</a:t>
            </a:fld>
            <a:endParaRPr lang="en-US"/>
          </a:p>
        </p:txBody>
      </p:sp>
      <p:sp>
        <p:nvSpPr>
          <p:cNvPr id="76" name="Rectangle 75"/>
          <p:cNvSpPr/>
          <p:nvPr/>
        </p:nvSpPr>
        <p:spPr>
          <a:xfrm>
            <a:off x="2163705" y="2049118"/>
            <a:ext cx="1937233" cy="1844351"/>
          </a:xfrm>
          <a:prstGeom prst="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p>
        </p:txBody>
      </p:sp>
      <p:cxnSp>
        <p:nvCxnSpPr>
          <p:cNvPr id="77" name="Straight Arrow Connector 76"/>
          <p:cNvCxnSpPr>
            <a:stCxn id="95" idx="3"/>
            <a:endCxn id="99" idx="1"/>
          </p:cNvCxnSpPr>
          <p:nvPr/>
        </p:nvCxnSpPr>
        <p:spPr>
          <a:xfrm flipV="1">
            <a:off x="1824364" y="2524469"/>
            <a:ext cx="576166" cy="441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99" idx="3"/>
          </p:cNvCxnSpPr>
          <p:nvPr/>
        </p:nvCxnSpPr>
        <p:spPr>
          <a:xfrm>
            <a:off x="3864112" y="2524469"/>
            <a:ext cx="632204"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a:off x="6386526" y="1380500"/>
            <a:ext cx="452850" cy="2895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p>
        </p:txBody>
      </p:sp>
      <p:cxnSp>
        <p:nvCxnSpPr>
          <p:cNvPr id="80" name="Straight Arrow Connector 79"/>
          <p:cNvCxnSpPr>
            <a:endCxn id="79" idx="1"/>
          </p:cNvCxnSpPr>
          <p:nvPr/>
        </p:nvCxnSpPr>
        <p:spPr>
          <a:xfrm>
            <a:off x="6182709" y="2828299"/>
            <a:ext cx="203817" cy="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6839376" y="2291901"/>
            <a:ext cx="263689"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6839376" y="3358701"/>
            <a:ext cx="263688"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7976310" y="2828299"/>
            <a:ext cx="275731" cy="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a:xfrm>
            <a:off x="4496316" y="1896343"/>
            <a:ext cx="339341" cy="12526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000" b="1" dirty="0">
                <a:solidFill>
                  <a:schemeClr val="bg1"/>
                </a:solidFill>
              </a:rPr>
              <a:t>Control</a:t>
            </a:r>
          </a:p>
        </p:txBody>
      </p:sp>
      <p:cxnSp>
        <p:nvCxnSpPr>
          <p:cNvPr id="89" name="Straight Arrow Connector 88"/>
          <p:cNvCxnSpPr/>
          <p:nvPr/>
        </p:nvCxnSpPr>
        <p:spPr>
          <a:xfrm>
            <a:off x="4835657" y="2828299"/>
            <a:ext cx="275148"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0" name="Rectangle 89"/>
          <p:cNvSpPr/>
          <p:nvPr/>
        </p:nvSpPr>
        <p:spPr>
          <a:xfrm>
            <a:off x="5110805" y="2049119"/>
            <a:ext cx="1071904" cy="1558359"/>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0" b="1" dirty="0"/>
              <a:t>Register File</a:t>
            </a:r>
          </a:p>
        </p:txBody>
      </p:sp>
      <p:sp>
        <p:nvSpPr>
          <p:cNvPr id="92" name="Flowchart: Manual Operation 5"/>
          <p:cNvSpPr/>
          <p:nvPr/>
        </p:nvSpPr>
        <p:spPr>
          <a:xfrm rot="16200000">
            <a:off x="6612421" y="2391677"/>
            <a:ext cx="1854533" cy="873244"/>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45 h 10045"/>
              <a:gd name="connsiteX1" fmla="*/ 4870 w 10000"/>
              <a:gd name="connsiteY1" fmla="*/ 0 h 10045"/>
              <a:gd name="connsiteX2" fmla="*/ 10000 w 10000"/>
              <a:gd name="connsiteY2" fmla="*/ 45 h 10045"/>
              <a:gd name="connsiteX3" fmla="*/ 8000 w 10000"/>
              <a:gd name="connsiteY3" fmla="*/ 10045 h 10045"/>
              <a:gd name="connsiteX4" fmla="*/ 2000 w 10000"/>
              <a:gd name="connsiteY4" fmla="*/ 10045 h 10045"/>
              <a:gd name="connsiteX5" fmla="*/ 0 w 10000"/>
              <a:gd name="connsiteY5" fmla="*/ 45 h 10045"/>
              <a:gd name="connsiteX0" fmla="*/ 0 w 10000"/>
              <a:gd name="connsiteY0" fmla="*/ 0 h 10000"/>
              <a:gd name="connsiteX1" fmla="*/ 4870 w 10000"/>
              <a:gd name="connsiteY1" fmla="*/ 48 h 10000"/>
              <a:gd name="connsiteX2" fmla="*/ 10000 w 10000"/>
              <a:gd name="connsiteY2" fmla="*/ 0 h 10000"/>
              <a:gd name="connsiteX3" fmla="*/ 8000 w 10000"/>
              <a:gd name="connsiteY3" fmla="*/ 10000 h 10000"/>
              <a:gd name="connsiteX4" fmla="*/ 2000 w 10000"/>
              <a:gd name="connsiteY4" fmla="*/ 10000 h 10000"/>
              <a:gd name="connsiteX5" fmla="*/ 0 w 10000"/>
              <a:gd name="connsiteY5" fmla="*/ 0 h 10000"/>
              <a:gd name="connsiteX0" fmla="*/ 0 w 10000"/>
              <a:gd name="connsiteY0" fmla="*/ 0 h 10000"/>
              <a:gd name="connsiteX1" fmla="*/ 4870 w 10000"/>
              <a:gd name="connsiteY1" fmla="*/ 48 h 10000"/>
              <a:gd name="connsiteX2" fmla="*/ 5365 w 10000"/>
              <a:gd name="connsiteY2" fmla="*/ 1 h 10000"/>
              <a:gd name="connsiteX3" fmla="*/ 10000 w 10000"/>
              <a:gd name="connsiteY3" fmla="*/ 0 h 10000"/>
              <a:gd name="connsiteX4" fmla="*/ 8000 w 10000"/>
              <a:gd name="connsiteY4" fmla="*/ 10000 h 10000"/>
              <a:gd name="connsiteX5" fmla="*/ 2000 w 10000"/>
              <a:gd name="connsiteY5" fmla="*/ 10000 h 10000"/>
              <a:gd name="connsiteX6" fmla="*/ 0 w 10000"/>
              <a:gd name="connsiteY6" fmla="*/ 0 h 10000"/>
              <a:gd name="connsiteX0" fmla="*/ 0 w 10000"/>
              <a:gd name="connsiteY0" fmla="*/ 0 h 10000"/>
              <a:gd name="connsiteX1" fmla="*/ 4310 w 10000"/>
              <a:gd name="connsiteY1" fmla="*/ 1 h 10000"/>
              <a:gd name="connsiteX2" fmla="*/ 4870 w 10000"/>
              <a:gd name="connsiteY2" fmla="*/ 48 h 10000"/>
              <a:gd name="connsiteX3" fmla="*/ 5365 w 10000"/>
              <a:gd name="connsiteY3" fmla="*/ 1 h 10000"/>
              <a:gd name="connsiteX4" fmla="*/ 10000 w 10000"/>
              <a:gd name="connsiteY4" fmla="*/ 0 h 10000"/>
              <a:gd name="connsiteX5" fmla="*/ 8000 w 10000"/>
              <a:gd name="connsiteY5" fmla="*/ 10000 h 10000"/>
              <a:gd name="connsiteX6" fmla="*/ 2000 w 10000"/>
              <a:gd name="connsiteY6" fmla="*/ 10000 h 10000"/>
              <a:gd name="connsiteX7" fmla="*/ 0 w 10000"/>
              <a:gd name="connsiteY7" fmla="*/ 0 h 10000"/>
              <a:gd name="connsiteX0" fmla="*/ 0 w 10000"/>
              <a:gd name="connsiteY0" fmla="*/ 0 h 10000"/>
              <a:gd name="connsiteX1" fmla="*/ 4310 w 10000"/>
              <a:gd name="connsiteY1" fmla="*/ 1 h 10000"/>
              <a:gd name="connsiteX2" fmla="*/ 4896 w 10000"/>
              <a:gd name="connsiteY2" fmla="*/ 2594 h 10000"/>
              <a:gd name="connsiteX3" fmla="*/ 5365 w 10000"/>
              <a:gd name="connsiteY3" fmla="*/ 1 h 10000"/>
              <a:gd name="connsiteX4" fmla="*/ 10000 w 10000"/>
              <a:gd name="connsiteY4" fmla="*/ 0 h 10000"/>
              <a:gd name="connsiteX5" fmla="*/ 8000 w 10000"/>
              <a:gd name="connsiteY5" fmla="*/ 10000 h 10000"/>
              <a:gd name="connsiteX6" fmla="*/ 2000 w 10000"/>
              <a:gd name="connsiteY6" fmla="*/ 10000 h 10000"/>
              <a:gd name="connsiteX7" fmla="*/ 0 w 10000"/>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000">
                <a:moveTo>
                  <a:pt x="0" y="0"/>
                </a:moveTo>
                <a:lnTo>
                  <a:pt x="4310" y="1"/>
                </a:lnTo>
                <a:lnTo>
                  <a:pt x="4896" y="2594"/>
                </a:lnTo>
                <a:lnTo>
                  <a:pt x="5365" y="1"/>
                </a:lnTo>
                <a:lnTo>
                  <a:pt x="10000" y="0"/>
                </a:lnTo>
                <a:lnTo>
                  <a:pt x="8000" y="10000"/>
                </a:lnTo>
                <a:lnTo>
                  <a:pt x="2000" y="10000"/>
                </a:lnTo>
                <a:lnTo>
                  <a:pt x="0" y="0"/>
                </a:lnTo>
                <a:close/>
              </a:path>
            </a:pathLst>
          </a:cu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7200" b="1" dirty="0">
              <a:solidFill>
                <a:schemeClr val="tx1"/>
              </a:solidFill>
            </a:endParaRPr>
          </a:p>
        </p:txBody>
      </p:sp>
      <p:sp>
        <p:nvSpPr>
          <p:cNvPr id="95" name="Rectangle 94"/>
          <p:cNvSpPr/>
          <p:nvPr/>
        </p:nvSpPr>
        <p:spPr>
          <a:xfrm>
            <a:off x="125627" y="2324100"/>
            <a:ext cx="1698737" cy="128337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t>Memory</a:t>
            </a:r>
          </a:p>
        </p:txBody>
      </p:sp>
      <p:sp>
        <p:nvSpPr>
          <p:cNvPr id="83" name="Rectangle 82"/>
          <p:cNvSpPr/>
          <p:nvPr/>
        </p:nvSpPr>
        <p:spPr>
          <a:xfrm>
            <a:off x="8252040" y="1380500"/>
            <a:ext cx="703429" cy="2895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p>
        </p:txBody>
      </p:sp>
      <p:sp>
        <p:nvSpPr>
          <p:cNvPr id="99" name="Rectangle 98"/>
          <p:cNvSpPr/>
          <p:nvPr/>
        </p:nvSpPr>
        <p:spPr>
          <a:xfrm>
            <a:off x="2400530" y="2130565"/>
            <a:ext cx="1463582" cy="787808"/>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en-US" sz="1800" b="1" dirty="0"/>
              <a:t>instruction</a:t>
            </a:r>
          </a:p>
        </p:txBody>
      </p:sp>
      <p:sp>
        <p:nvSpPr>
          <p:cNvPr id="100" name="Rectangle 99"/>
          <p:cNvSpPr/>
          <p:nvPr/>
        </p:nvSpPr>
        <p:spPr>
          <a:xfrm>
            <a:off x="2400530" y="2985222"/>
            <a:ext cx="1463582" cy="831742"/>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en-US" sz="1800" b="1"/>
              <a:t>data</a:t>
            </a:r>
            <a:endParaRPr lang="en-US" sz="1800" b="1" dirty="0"/>
          </a:p>
        </p:txBody>
      </p:sp>
      <p:cxnSp>
        <p:nvCxnSpPr>
          <p:cNvPr id="104" name="Straight Arrow Connector 103"/>
          <p:cNvCxnSpPr/>
          <p:nvPr/>
        </p:nvCxnSpPr>
        <p:spPr>
          <a:xfrm flipV="1">
            <a:off x="3851976" y="3301005"/>
            <a:ext cx="1258295" cy="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stCxn id="95" idx="3"/>
            <a:endCxn id="100" idx="1"/>
          </p:cNvCxnSpPr>
          <p:nvPr/>
        </p:nvCxnSpPr>
        <p:spPr>
          <a:xfrm>
            <a:off x="1824364" y="2965789"/>
            <a:ext cx="576166" cy="43530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2306293" y="1711609"/>
            <a:ext cx="1652055" cy="308418"/>
          </a:xfrm>
          <a:prstGeom prst="rect">
            <a:avLst/>
          </a:prstGeom>
          <a:noFill/>
        </p:spPr>
        <p:txBody>
          <a:bodyPr wrap="none" rtlCol="0">
            <a:spAutoFit/>
          </a:bodyPr>
          <a:lstStyle/>
          <a:p>
            <a:pPr algn="ctr"/>
            <a:r>
              <a:rPr lang="en-US" dirty="0"/>
              <a:t>(pipeline registers)</a:t>
            </a:r>
          </a:p>
        </p:txBody>
      </p:sp>
      <p:sp>
        <p:nvSpPr>
          <p:cNvPr id="118" name="TextBox 117"/>
          <p:cNvSpPr txBox="1"/>
          <p:nvPr/>
        </p:nvSpPr>
        <p:spPr>
          <a:xfrm>
            <a:off x="97563" y="956289"/>
            <a:ext cx="2030620" cy="369332"/>
          </a:xfrm>
          <a:prstGeom prst="rect">
            <a:avLst/>
          </a:prstGeom>
          <a:noFill/>
        </p:spPr>
        <p:txBody>
          <a:bodyPr wrap="none" rtlCol="0">
            <a:spAutoFit/>
          </a:bodyPr>
          <a:lstStyle/>
          <a:p>
            <a:r>
              <a:rPr lang="en-US" sz="1800" b="1" dirty="0"/>
              <a:t>1. Fetch using PC</a:t>
            </a:r>
          </a:p>
        </p:txBody>
      </p:sp>
      <p:sp>
        <p:nvSpPr>
          <p:cNvPr id="119" name="Rectangle 118"/>
          <p:cNvSpPr/>
          <p:nvPr/>
        </p:nvSpPr>
        <p:spPr>
          <a:xfrm>
            <a:off x="654819" y="1514866"/>
            <a:ext cx="640350" cy="569012"/>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0" b="1"/>
              <a:t>PC</a:t>
            </a:r>
            <a:endParaRPr lang="en-US" sz="1800" b="1" dirty="0"/>
          </a:p>
        </p:txBody>
      </p:sp>
      <p:cxnSp>
        <p:nvCxnSpPr>
          <p:cNvPr id="120" name="Straight Arrow Connector 119"/>
          <p:cNvCxnSpPr>
            <a:stCxn id="119" idx="2"/>
            <a:endCxn id="95" idx="0"/>
          </p:cNvCxnSpPr>
          <p:nvPr/>
        </p:nvCxnSpPr>
        <p:spPr>
          <a:xfrm>
            <a:off x="974994" y="2083878"/>
            <a:ext cx="2" cy="24022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4" name="Curved Connector 123"/>
          <p:cNvCxnSpPr>
            <a:stCxn id="83" idx="2"/>
            <a:endCxn id="90" idx="2"/>
          </p:cNvCxnSpPr>
          <p:nvPr/>
        </p:nvCxnSpPr>
        <p:spPr>
          <a:xfrm rot="5400000" flipH="1">
            <a:off x="6790945" y="2463290"/>
            <a:ext cx="668621" cy="2956998"/>
          </a:xfrm>
          <a:prstGeom prst="curvedConnector3">
            <a:avLst>
              <a:gd name="adj1" fmla="val -5883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Curved Connector 127"/>
          <p:cNvCxnSpPr>
            <a:stCxn id="83" idx="2"/>
            <a:endCxn id="95" idx="2"/>
          </p:cNvCxnSpPr>
          <p:nvPr/>
        </p:nvCxnSpPr>
        <p:spPr>
          <a:xfrm rot="5400000" flipH="1">
            <a:off x="4455065" y="127410"/>
            <a:ext cx="668621" cy="7628759"/>
          </a:xfrm>
          <a:prstGeom prst="curvedConnector3">
            <a:avLst>
              <a:gd name="adj1" fmla="val -158629"/>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3" name="TextBox 132"/>
          <p:cNvSpPr txBox="1"/>
          <p:nvPr/>
        </p:nvSpPr>
        <p:spPr>
          <a:xfrm>
            <a:off x="3597027" y="4844243"/>
            <a:ext cx="2137918" cy="369332"/>
          </a:xfrm>
          <a:prstGeom prst="rect">
            <a:avLst/>
          </a:prstGeom>
          <a:noFill/>
        </p:spPr>
        <p:txBody>
          <a:bodyPr wrap="square" rtlCol="0">
            <a:spAutoFit/>
          </a:bodyPr>
          <a:lstStyle/>
          <a:p>
            <a:pPr algn="ctr"/>
            <a:r>
              <a:rPr lang="en-US" sz="1800" i="1" dirty="0"/>
              <a:t>computed address</a:t>
            </a:r>
          </a:p>
        </p:txBody>
      </p:sp>
      <p:sp>
        <p:nvSpPr>
          <p:cNvPr id="134" name="TextBox 133"/>
          <p:cNvSpPr txBox="1"/>
          <p:nvPr/>
        </p:nvSpPr>
        <p:spPr>
          <a:xfrm>
            <a:off x="316898" y="2476364"/>
            <a:ext cx="1377300" cy="308418"/>
          </a:xfrm>
          <a:prstGeom prst="rect">
            <a:avLst/>
          </a:prstGeom>
          <a:solidFill>
            <a:schemeClr val="tx1"/>
          </a:solidFill>
        </p:spPr>
        <p:txBody>
          <a:bodyPr wrap="none" rtlCol="0">
            <a:spAutoFit/>
          </a:bodyPr>
          <a:lstStyle/>
          <a:p>
            <a:r>
              <a:rPr lang="en-US" b="1" dirty="0" err="1">
                <a:solidFill>
                  <a:srgbClr val="FF0000"/>
                </a:solidFill>
                <a:latin typeface="Consolas" charset="0"/>
                <a:ea typeface="Consolas" charset="0"/>
                <a:cs typeface="Consolas" charset="0"/>
              </a:rPr>
              <a:t>lw</a:t>
            </a:r>
            <a:r>
              <a:rPr lang="en-US" b="1" dirty="0">
                <a:solidFill>
                  <a:srgbClr val="FF0000"/>
                </a:solidFill>
                <a:latin typeface="Consolas" charset="0"/>
                <a:ea typeface="Consolas" charset="0"/>
                <a:cs typeface="Consolas" charset="0"/>
              </a:rPr>
              <a:t> </a:t>
            </a:r>
            <a:r>
              <a:rPr lang="en-US" b="1" dirty="0">
                <a:solidFill>
                  <a:schemeClr val="bg1"/>
                </a:solidFill>
                <a:latin typeface="Consolas" charset="0"/>
                <a:ea typeface="Consolas" charset="0"/>
                <a:cs typeface="Consolas" charset="0"/>
              </a:rPr>
              <a:t>t0, </a:t>
            </a:r>
            <a:r>
              <a:rPr lang="en-US" b="1" dirty="0">
                <a:solidFill>
                  <a:srgbClr val="00FF00"/>
                </a:solidFill>
                <a:latin typeface="Consolas" charset="0"/>
                <a:ea typeface="Consolas" charset="0"/>
                <a:cs typeface="Consolas" charset="0"/>
              </a:rPr>
              <a:t>4</a:t>
            </a:r>
            <a:r>
              <a:rPr lang="en-US" b="1" dirty="0">
                <a:solidFill>
                  <a:schemeClr val="bg1"/>
                </a:solidFill>
                <a:latin typeface="Consolas" charset="0"/>
                <a:ea typeface="Consolas" charset="0"/>
                <a:cs typeface="Consolas" charset="0"/>
              </a:rPr>
              <a:t>(s0)</a:t>
            </a:r>
          </a:p>
        </p:txBody>
      </p:sp>
      <p:sp>
        <p:nvSpPr>
          <p:cNvPr id="141" name="TextBox 140"/>
          <p:cNvSpPr txBox="1"/>
          <p:nvPr/>
        </p:nvSpPr>
        <p:spPr>
          <a:xfrm>
            <a:off x="4834474" y="956289"/>
            <a:ext cx="1258678" cy="369332"/>
          </a:xfrm>
          <a:prstGeom prst="rect">
            <a:avLst/>
          </a:prstGeom>
          <a:noFill/>
        </p:spPr>
        <p:txBody>
          <a:bodyPr wrap="none" rtlCol="0">
            <a:spAutoFit/>
          </a:bodyPr>
          <a:lstStyle/>
          <a:p>
            <a:r>
              <a:rPr lang="en-US" sz="1800" b="1" dirty="0"/>
              <a:t>2. Decode</a:t>
            </a:r>
          </a:p>
        </p:txBody>
      </p:sp>
      <p:sp>
        <p:nvSpPr>
          <p:cNvPr id="142" name="TextBox 141"/>
          <p:cNvSpPr txBox="1"/>
          <p:nvPr/>
        </p:nvSpPr>
        <p:spPr>
          <a:xfrm>
            <a:off x="6470925" y="956289"/>
            <a:ext cx="2255041" cy="369332"/>
          </a:xfrm>
          <a:prstGeom prst="rect">
            <a:avLst/>
          </a:prstGeom>
          <a:noFill/>
        </p:spPr>
        <p:txBody>
          <a:bodyPr wrap="none" rtlCol="0">
            <a:spAutoFit/>
          </a:bodyPr>
          <a:lstStyle/>
          <a:p>
            <a:r>
              <a:rPr lang="en-US" sz="1800" b="1" dirty="0"/>
              <a:t>3. Calculate </a:t>
            </a:r>
            <a:r>
              <a:rPr lang="en-US" sz="1800" b="1" dirty="0">
                <a:latin typeface="Consolas" charset="0"/>
                <a:ea typeface="Consolas" charset="0"/>
                <a:cs typeface="Consolas" charset="0"/>
              </a:rPr>
              <a:t>s0 + 4</a:t>
            </a:r>
          </a:p>
        </p:txBody>
      </p:sp>
      <p:sp>
        <p:nvSpPr>
          <p:cNvPr id="148" name="TextBox 147"/>
          <p:cNvSpPr txBox="1"/>
          <p:nvPr/>
        </p:nvSpPr>
        <p:spPr>
          <a:xfrm>
            <a:off x="6406448" y="2137692"/>
            <a:ext cx="383438" cy="308418"/>
          </a:xfrm>
          <a:prstGeom prst="rect">
            <a:avLst/>
          </a:prstGeom>
          <a:solidFill>
            <a:schemeClr val="tx1"/>
          </a:solidFill>
        </p:spPr>
        <p:txBody>
          <a:bodyPr wrap="none" rtlCol="0">
            <a:spAutoFit/>
          </a:bodyPr>
          <a:lstStyle/>
          <a:p>
            <a:r>
              <a:rPr lang="en-US" b="1" dirty="0">
                <a:solidFill>
                  <a:schemeClr val="bg1"/>
                </a:solidFill>
                <a:latin typeface="Consolas" charset="0"/>
                <a:ea typeface="Consolas" charset="0"/>
                <a:cs typeface="Consolas" charset="0"/>
              </a:rPr>
              <a:t>s0</a:t>
            </a:r>
          </a:p>
        </p:txBody>
      </p:sp>
      <p:sp>
        <p:nvSpPr>
          <p:cNvPr id="150" name="TextBox 149"/>
          <p:cNvSpPr txBox="1"/>
          <p:nvPr/>
        </p:nvSpPr>
        <p:spPr>
          <a:xfrm>
            <a:off x="6470925" y="3204492"/>
            <a:ext cx="284052" cy="308418"/>
          </a:xfrm>
          <a:prstGeom prst="rect">
            <a:avLst/>
          </a:prstGeom>
          <a:solidFill>
            <a:schemeClr val="tx1"/>
          </a:solidFill>
        </p:spPr>
        <p:txBody>
          <a:bodyPr wrap="none" rtlCol="0">
            <a:spAutoFit/>
          </a:bodyPr>
          <a:lstStyle/>
          <a:p>
            <a:pPr algn="ctr"/>
            <a:r>
              <a:rPr lang="en-US" b="1" dirty="0">
                <a:solidFill>
                  <a:srgbClr val="00FF00"/>
                </a:solidFill>
                <a:latin typeface="Consolas" charset="0"/>
                <a:ea typeface="Consolas" charset="0"/>
                <a:cs typeface="Consolas" charset="0"/>
              </a:rPr>
              <a:t>4</a:t>
            </a:r>
          </a:p>
        </p:txBody>
      </p:sp>
      <p:sp>
        <p:nvSpPr>
          <p:cNvPr id="151" name="TextBox 150"/>
          <p:cNvSpPr txBox="1"/>
          <p:nvPr/>
        </p:nvSpPr>
        <p:spPr>
          <a:xfrm>
            <a:off x="8313613" y="2641260"/>
            <a:ext cx="582211" cy="308418"/>
          </a:xfrm>
          <a:prstGeom prst="rect">
            <a:avLst/>
          </a:prstGeom>
          <a:solidFill>
            <a:schemeClr val="tx1"/>
          </a:solidFill>
        </p:spPr>
        <p:txBody>
          <a:bodyPr wrap="none" rtlCol="0">
            <a:spAutoFit/>
          </a:bodyPr>
          <a:lstStyle/>
          <a:p>
            <a:r>
              <a:rPr lang="en-US" b="1" dirty="0">
                <a:solidFill>
                  <a:schemeClr val="bg1"/>
                </a:solidFill>
                <a:latin typeface="Consolas" charset="0"/>
                <a:ea typeface="Consolas" charset="0"/>
                <a:cs typeface="Consolas" charset="0"/>
              </a:rPr>
              <a:t>s0+</a:t>
            </a:r>
            <a:r>
              <a:rPr lang="en-US" b="1" dirty="0">
                <a:solidFill>
                  <a:srgbClr val="00FF00"/>
                </a:solidFill>
                <a:latin typeface="Consolas" charset="0"/>
                <a:ea typeface="Consolas" charset="0"/>
                <a:cs typeface="Consolas" charset="0"/>
              </a:rPr>
              <a:t>4</a:t>
            </a:r>
          </a:p>
        </p:txBody>
      </p:sp>
      <p:sp>
        <p:nvSpPr>
          <p:cNvPr id="157" name="TextBox 156"/>
          <p:cNvSpPr txBox="1"/>
          <p:nvPr/>
        </p:nvSpPr>
        <p:spPr>
          <a:xfrm>
            <a:off x="1534782" y="3913841"/>
            <a:ext cx="2595775" cy="646331"/>
          </a:xfrm>
          <a:prstGeom prst="rect">
            <a:avLst/>
          </a:prstGeom>
          <a:noFill/>
        </p:spPr>
        <p:txBody>
          <a:bodyPr wrap="none" rtlCol="0">
            <a:spAutoFit/>
          </a:bodyPr>
          <a:lstStyle/>
          <a:p>
            <a:pPr algn="ctr"/>
            <a:r>
              <a:rPr lang="en-US" sz="1800" b="1" dirty="0"/>
              <a:t>4. Load value using</a:t>
            </a:r>
            <a:br>
              <a:rPr lang="en-US" sz="1800" b="1" dirty="0"/>
            </a:br>
            <a:r>
              <a:rPr lang="en-US" sz="1800" b="1" dirty="0"/>
              <a:t>the computed address</a:t>
            </a:r>
            <a:endParaRPr lang="en-US" sz="1800" b="1" dirty="0">
              <a:latin typeface="Consolas" charset="0"/>
              <a:ea typeface="Consolas" charset="0"/>
              <a:cs typeface="Consolas" charset="0"/>
            </a:endParaRPr>
          </a:p>
        </p:txBody>
      </p:sp>
      <p:sp>
        <p:nvSpPr>
          <p:cNvPr id="158" name="TextBox 157"/>
          <p:cNvSpPr txBox="1"/>
          <p:nvPr/>
        </p:nvSpPr>
        <p:spPr>
          <a:xfrm>
            <a:off x="762977" y="3204492"/>
            <a:ext cx="383438" cy="308418"/>
          </a:xfrm>
          <a:prstGeom prst="rect">
            <a:avLst/>
          </a:prstGeom>
          <a:solidFill>
            <a:schemeClr val="tx1"/>
          </a:solidFill>
        </p:spPr>
        <p:txBody>
          <a:bodyPr wrap="none" rtlCol="0">
            <a:spAutoFit/>
          </a:bodyPr>
          <a:lstStyle/>
          <a:p>
            <a:r>
              <a:rPr lang="en-US" b="1" dirty="0">
                <a:solidFill>
                  <a:srgbClr val="00FF00"/>
                </a:solidFill>
                <a:latin typeface="Consolas" charset="0"/>
                <a:ea typeface="Consolas" charset="0"/>
                <a:cs typeface="Consolas" charset="0"/>
              </a:rPr>
              <a:t>17</a:t>
            </a:r>
          </a:p>
        </p:txBody>
      </p:sp>
      <p:sp>
        <p:nvSpPr>
          <p:cNvPr id="159" name="TextBox 158"/>
          <p:cNvSpPr txBox="1"/>
          <p:nvPr/>
        </p:nvSpPr>
        <p:spPr>
          <a:xfrm>
            <a:off x="4389999" y="3953677"/>
            <a:ext cx="1461554" cy="646331"/>
          </a:xfrm>
          <a:prstGeom prst="rect">
            <a:avLst/>
          </a:prstGeom>
          <a:noFill/>
        </p:spPr>
        <p:txBody>
          <a:bodyPr wrap="none" rtlCol="0">
            <a:spAutoFit/>
          </a:bodyPr>
          <a:lstStyle/>
          <a:p>
            <a:pPr algn="ctr"/>
            <a:r>
              <a:rPr lang="en-US" sz="1800" b="1" dirty="0"/>
              <a:t>5. copy into</a:t>
            </a:r>
            <a:br>
              <a:rPr lang="en-US" sz="1800" b="1" dirty="0"/>
            </a:br>
            <a:r>
              <a:rPr lang="en-US" sz="1800" b="1" dirty="0"/>
              <a:t>register</a:t>
            </a:r>
            <a:endParaRPr lang="en-US" sz="1800" b="1" dirty="0">
              <a:latin typeface="Consolas" charset="0"/>
              <a:ea typeface="Consolas" charset="0"/>
              <a:cs typeface="Consolas" charset="0"/>
            </a:endParaRPr>
          </a:p>
        </p:txBody>
      </p:sp>
    </p:spTree>
    <p:extLst>
      <p:ext uri="{BB962C8B-B14F-4D97-AF65-F5344CB8AC3E}">
        <p14:creationId xmlns:p14="http://schemas.microsoft.com/office/powerpoint/2010/main" val="33081547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4.16667E-6 2.22222E-6 L 0.23229 0.0125 " pathEditMode="relative" rAng="0" ptsTypes="AA">
                                      <p:cBhvr>
                                        <p:cTn id="10" dur="500" fill="hold"/>
                                        <p:tgtEl>
                                          <p:spTgt spid="134"/>
                                        </p:tgtEl>
                                        <p:attrNameLst>
                                          <p:attrName>ppt_x</p:attrName>
                                          <p:attrName>ppt_y</p:attrName>
                                        </p:attrNameLst>
                                      </p:cBhvr>
                                      <p:rCtr x="11615" y="611"/>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0" nodeType="clickEffect">
                                  <p:stCondLst>
                                    <p:cond delay="0"/>
                                  </p:stCondLst>
                                  <p:childTnLst>
                                    <p:animMotion origin="layout" path="M -2.77778E-7 2.22222E-6 L 0.2401 0.03611 " pathEditMode="relative" rAng="0" ptsTypes="AA">
                                      <p:cBhvr>
                                        <p:cTn id="38" dur="500" fill="hold"/>
                                        <p:tgtEl>
                                          <p:spTgt spid="158"/>
                                        </p:tgtEl>
                                        <p:attrNameLst>
                                          <p:attrName>ppt_x</p:attrName>
                                          <p:attrName>ppt_y</p:attrName>
                                        </p:attrNameLst>
                                      </p:cBhvr>
                                      <p:rCtr x="11997" y="1806"/>
                                    </p:animMotion>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grpId="1" nodeType="clickEffect">
                                  <p:stCondLst>
                                    <p:cond delay="0"/>
                                  </p:stCondLst>
                                  <p:childTnLst>
                                    <p:animMotion origin="layout" path="M 0.2401 0.03611 L 0.48785 0.00555 " pathEditMode="relative" rAng="0" ptsTypes="AA">
                                      <p:cBhvr>
                                        <p:cTn id="46" dur="500" fill="hold"/>
                                        <p:tgtEl>
                                          <p:spTgt spid="158"/>
                                        </p:tgtEl>
                                        <p:attrNameLst>
                                          <p:attrName>ppt_x</p:attrName>
                                          <p:attrName>ppt_y</p:attrName>
                                        </p:attrNameLst>
                                      </p:cBhvr>
                                      <p:rCtr x="12378" y="-152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p:bldP spid="133" grpId="0"/>
      <p:bldP spid="134" grpId="0" animBg="1"/>
      <p:bldP spid="141" grpId="0"/>
      <p:bldP spid="142" grpId="0"/>
      <p:bldP spid="148" grpId="0" animBg="1"/>
      <p:bldP spid="150" grpId="0" animBg="1"/>
      <p:bldP spid="151" grpId="0" animBg="1"/>
      <p:bldP spid="157" grpId="0"/>
      <p:bldP spid="158" grpId="0" animBg="1"/>
      <p:bldP spid="158" grpId="1" animBg="1"/>
      <p:bldP spid="15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how do we control it all?</a:t>
            </a:r>
          </a:p>
        </p:txBody>
      </p:sp>
      <p:sp>
        <p:nvSpPr>
          <p:cNvPr id="3" name="Content Placeholder 2"/>
          <p:cNvSpPr>
            <a:spLocks noGrp="1"/>
          </p:cNvSpPr>
          <p:nvPr>
            <p:ph idx="1"/>
          </p:nvPr>
        </p:nvSpPr>
        <p:spPr>
          <a:xfrm>
            <a:off x="152400" y="495301"/>
            <a:ext cx="8991600" cy="1295399"/>
          </a:xfrm>
        </p:spPr>
        <p:txBody>
          <a:bodyPr/>
          <a:lstStyle/>
          <a:p>
            <a:r>
              <a:rPr lang="en-US" dirty="0"/>
              <a:t>what about other instructions?</a:t>
            </a:r>
          </a:p>
          <a:p>
            <a:pPr lvl="1"/>
            <a:r>
              <a:rPr lang="en-US" dirty="0"/>
              <a:t>loads, stores, branches</a:t>
            </a:r>
            <a:r>
              <a:rPr lang="mr-IN" dirty="0"/>
              <a:t>…</a:t>
            </a:r>
            <a:endParaRPr lang="en-US" dirty="0"/>
          </a:p>
          <a:p>
            <a:pPr lvl="1"/>
            <a:r>
              <a:rPr lang="en-US" dirty="0"/>
              <a:t>they all have different sequences of steps</a:t>
            </a:r>
          </a:p>
        </p:txBody>
      </p:sp>
      <p:sp>
        <p:nvSpPr>
          <p:cNvPr id="4" name="Footer Placeholder 3"/>
          <p:cNvSpPr>
            <a:spLocks noGrp="1"/>
          </p:cNvSpPr>
          <p:nvPr>
            <p:ph type="ftr" sz="quarter" idx="11"/>
          </p:nvPr>
        </p:nvSpPr>
        <p:spPr/>
        <p:txBody>
          <a:bodyPr/>
          <a:lstStyle/>
          <a:p>
            <a:r>
              <a:rPr lang="is-IS"/>
              <a:t>CS447</a:t>
            </a:r>
            <a:endParaRPr lang="en-US"/>
          </a:p>
        </p:txBody>
      </p:sp>
      <p:sp>
        <p:nvSpPr>
          <p:cNvPr id="5" name="Slide Number Placeholder 4"/>
          <p:cNvSpPr>
            <a:spLocks noGrp="1"/>
          </p:cNvSpPr>
          <p:nvPr>
            <p:ph type="sldNum" sz="quarter" idx="12"/>
          </p:nvPr>
        </p:nvSpPr>
        <p:spPr/>
        <p:txBody>
          <a:bodyPr/>
          <a:lstStyle/>
          <a:p>
            <a:fld id="{3552B95B-556F-44BD-91A5-D80C1B9E2BB3}" type="slidenum">
              <a:rPr lang="en-US" smtClean="0"/>
              <a:pPr/>
              <a:t>21</a:t>
            </a:fld>
            <a:endParaRPr lang="en-US"/>
          </a:p>
        </p:txBody>
      </p:sp>
      <p:sp>
        <p:nvSpPr>
          <p:cNvPr id="7" name="Rectangle 6"/>
          <p:cNvSpPr/>
          <p:nvPr/>
        </p:nvSpPr>
        <p:spPr>
          <a:xfrm>
            <a:off x="1430690" y="1714500"/>
            <a:ext cx="1869732" cy="98710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t>fetched instruction</a:t>
            </a:r>
          </a:p>
        </p:txBody>
      </p:sp>
      <p:sp>
        <p:nvSpPr>
          <p:cNvPr id="8" name="Rectangle 7"/>
          <p:cNvSpPr/>
          <p:nvPr/>
        </p:nvSpPr>
        <p:spPr>
          <a:xfrm>
            <a:off x="1624022" y="2903328"/>
            <a:ext cx="1676400" cy="876052"/>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a:t>step register</a:t>
            </a:r>
          </a:p>
        </p:txBody>
      </p:sp>
      <p:grpSp>
        <p:nvGrpSpPr>
          <p:cNvPr id="51" name="Group 50"/>
          <p:cNvGrpSpPr/>
          <p:nvPr/>
        </p:nvGrpSpPr>
        <p:grpSpPr>
          <a:xfrm>
            <a:off x="5497292" y="1909443"/>
            <a:ext cx="2783893" cy="1498358"/>
            <a:chOff x="5610562" y="2412183"/>
            <a:chExt cx="2783893" cy="1498358"/>
          </a:xfrm>
        </p:grpSpPr>
        <p:cxnSp>
          <p:nvCxnSpPr>
            <p:cNvPr id="9" name="Straight Arrow Connector 8"/>
            <p:cNvCxnSpPr/>
            <p:nvPr/>
          </p:nvCxnSpPr>
          <p:spPr>
            <a:xfrm>
              <a:off x="5610564" y="3737115"/>
              <a:ext cx="134826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899189" y="3245571"/>
              <a:ext cx="1311680" cy="369332"/>
            </a:xfrm>
            <a:prstGeom prst="rect">
              <a:avLst/>
            </a:prstGeom>
            <a:noFill/>
          </p:spPr>
          <p:txBody>
            <a:bodyPr wrap="square" rtlCol="0">
              <a:spAutoFit/>
            </a:bodyPr>
            <a:lstStyle/>
            <a:p>
              <a:r>
                <a:rPr lang="en-US" sz="1800" b="1" i="1" dirty="0" err="1">
                  <a:solidFill>
                    <a:srgbClr val="00B0F0"/>
                  </a:solidFill>
                </a:rPr>
                <a:t>MemWrite</a:t>
              </a:r>
              <a:endParaRPr lang="en-US" sz="1800" b="1" i="1" dirty="0">
                <a:solidFill>
                  <a:srgbClr val="00B0F0"/>
                </a:solidFill>
              </a:endParaRPr>
            </a:p>
          </p:txBody>
        </p:sp>
        <p:sp>
          <p:nvSpPr>
            <p:cNvPr id="12" name="TextBox 11"/>
            <p:cNvSpPr txBox="1"/>
            <p:nvPr/>
          </p:nvSpPr>
          <p:spPr>
            <a:xfrm>
              <a:off x="6899189" y="2412183"/>
              <a:ext cx="1020353" cy="369332"/>
            </a:xfrm>
            <a:prstGeom prst="rect">
              <a:avLst/>
            </a:prstGeom>
            <a:noFill/>
          </p:spPr>
          <p:txBody>
            <a:bodyPr wrap="square" rtlCol="0">
              <a:spAutoFit/>
            </a:bodyPr>
            <a:lstStyle/>
            <a:p>
              <a:r>
                <a:rPr lang="en-US" sz="1800" b="1" i="1" dirty="0" err="1">
                  <a:solidFill>
                    <a:srgbClr val="00B0F0"/>
                  </a:solidFill>
                </a:rPr>
                <a:t>ALUSrc</a:t>
              </a:r>
              <a:endParaRPr lang="en-US" sz="1800" b="1" i="1" dirty="0">
                <a:solidFill>
                  <a:srgbClr val="00B0F0"/>
                </a:solidFill>
              </a:endParaRPr>
            </a:p>
          </p:txBody>
        </p:sp>
        <p:sp>
          <p:nvSpPr>
            <p:cNvPr id="14" name="TextBox 13"/>
            <p:cNvSpPr txBox="1"/>
            <p:nvPr/>
          </p:nvSpPr>
          <p:spPr>
            <a:xfrm>
              <a:off x="6899189" y="2963883"/>
              <a:ext cx="976092" cy="369332"/>
            </a:xfrm>
            <a:prstGeom prst="rect">
              <a:avLst/>
            </a:prstGeom>
            <a:noFill/>
          </p:spPr>
          <p:txBody>
            <a:bodyPr wrap="square" rtlCol="0">
              <a:spAutoFit/>
            </a:bodyPr>
            <a:lstStyle/>
            <a:p>
              <a:r>
                <a:rPr lang="en-US" sz="1800" b="1" i="1" dirty="0" err="1">
                  <a:solidFill>
                    <a:srgbClr val="00B0F0"/>
                  </a:solidFill>
                </a:rPr>
                <a:t>ALUOp</a:t>
              </a:r>
              <a:endParaRPr lang="en-US" sz="1800" b="1" i="1" dirty="0">
                <a:solidFill>
                  <a:srgbClr val="00B0F0"/>
                </a:solidFill>
              </a:endParaRPr>
            </a:p>
          </p:txBody>
        </p:sp>
        <p:sp>
          <p:nvSpPr>
            <p:cNvPr id="15" name="TextBox 14"/>
            <p:cNvSpPr txBox="1"/>
            <p:nvPr/>
          </p:nvSpPr>
          <p:spPr>
            <a:xfrm>
              <a:off x="6899189" y="3541209"/>
              <a:ext cx="1268218" cy="369332"/>
            </a:xfrm>
            <a:prstGeom prst="rect">
              <a:avLst/>
            </a:prstGeom>
            <a:noFill/>
          </p:spPr>
          <p:txBody>
            <a:bodyPr wrap="square" rtlCol="0">
              <a:spAutoFit/>
            </a:bodyPr>
            <a:lstStyle/>
            <a:p>
              <a:r>
                <a:rPr lang="en-US" sz="1800" b="1" i="1" dirty="0" err="1">
                  <a:solidFill>
                    <a:srgbClr val="00B0F0"/>
                  </a:solidFill>
                </a:rPr>
                <a:t>etc</a:t>
              </a:r>
              <a:r>
                <a:rPr lang="mr-IN" sz="1800" b="1" i="1" dirty="0">
                  <a:solidFill>
                    <a:srgbClr val="00B0F0"/>
                  </a:solidFill>
                </a:rPr>
                <a:t>…</a:t>
              </a:r>
              <a:endParaRPr lang="en-US" sz="1600" b="1" i="1" dirty="0">
                <a:solidFill>
                  <a:srgbClr val="00B0F0"/>
                </a:solidFill>
              </a:endParaRPr>
            </a:p>
          </p:txBody>
        </p:sp>
        <p:sp>
          <p:nvSpPr>
            <p:cNvPr id="17" name="TextBox 16"/>
            <p:cNvSpPr txBox="1"/>
            <p:nvPr/>
          </p:nvSpPr>
          <p:spPr>
            <a:xfrm>
              <a:off x="6899189" y="2693871"/>
              <a:ext cx="1495266" cy="369332"/>
            </a:xfrm>
            <a:prstGeom prst="rect">
              <a:avLst/>
            </a:prstGeom>
            <a:noFill/>
          </p:spPr>
          <p:txBody>
            <a:bodyPr wrap="square" rtlCol="0">
              <a:spAutoFit/>
            </a:bodyPr>
            <a:lstStyle/>
            <a:p>
              <a:r>
                <a:rPr lang="en-US" sz="1800" b="1" i="1" dirty="0" err="1">
                  <a:solidFill>
                    <a:srgbClr val="00B0F0"/>
                  </a:solidFill>
                </a:rPr>
                <a:t>RegDataSrc</a:t>
              </a:r>
              <a:endParaRPr lang="en-US" sz="1800" b="1" i="1" dirty="0">
                <a:solidFill>
                  <a:srgbClr val="00B0F0"/>
                </a:solidFill>
              </a:endParaRPr>
            </a:p>
          </p:txBody>
        </p:sp>
        <p:cxnSp>
          <p:nvCxnSpPr>
            <p:cNvPr id="47" name="Straight Arrow Connector 46"/>
            <p:cNvCxnSpPr/>
            <p:nvPr/>
          </p:nvCxnSpPr>
          <p:spPr>
            <a:xfrm>
              <a:off x="5610563" y="3467100"/>
              <a:ext cx="134826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5610562" y="3181374"/>
              <a:ext cx="134826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5610562" y="2892511"/>
              <a:ext cx="134826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5610562" y="2628900"/>
              <a:ext cx="134826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2" name="Straight Arrow Connector 51"/>
          <p:cNvCxnSpPr/>
          <p:nvPr/>
        </p:nvCxnSpPr>
        <p:spPr>
          <a:xfrm>
            <a:off x="3300422" y="2365731"/>
            <a:ext cx="91645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3300422" y="3134461"/>
            <a:ext cx="91645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Freeform 55"/>
          <p:cNvSpPr/>
          <p:nvPr/>
        </p:nvSpPr>
        <p:spPr>
          <a:xfrm>
            <a:off x="1213022" y="3253714"/>
            <a:ext cx="3945924" cy="708863"/>
          </a:xfrm>
          <a:custGeom>
            <a:avLst/>
            <a:gdLst>
              <a:gd name="connsiteX0" fmla="*/ 3945924 w 3945924"/>
              <a:gd name="connsiteY0" fmla="*/ 131805 h 897924"/>
              <a:gd name="connsiteX1" fmla="*/ 3945924 w 3945924"/>
              <a:gd name="connsiteY1" fmla="*/ 897924 h 897924"/>
              <a:gd name="connsiteX2" fmla="*/ 0 w 3945924"/>
              <a:gd name="connsiteY2" fmla="*/ 897924 h 897924"/>
              <a:gd name="connsiteX3" fmla="*/ 0 w 3945924"/>
              <a:gd name="connsiteY3" fmla="*/ 0 h 897924"/>
              <a:gd name="connsiteX4" fmla="*/ 395416 w 3945924"/>
              <a:gd name="connsiteY4" fmla="*/ 0 h 897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5924" h="897924">
                <a:moveTo>
                  <a:pt x="3945924" y="131805"/>
                </a:moveTo>
                <a:lnTo>
                  <a:pt x="3945924" y="897924"/>
                </a:lnTo>
                <a:lnTo>
                  <a:pt x="0" y="897924"/>
                </a:lnTo>
                <a:lnTo>
                  <a:pt x="0" y="0"/>
                </a:lnTo>
                <a:lnTo>
                  <a:pt x="395416" y="0"/>
                </a:lnTo>
              </a:path>
            </a:pathLst>
          </a:custGeom>
          <a:noFill/>
          <a:ln w="381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175054" y="4100454"/>
            <a:ext cx="4790585" cy="769441"/>
          </a:xfrm>
          <a:prstGeom prst="rect">
            <a:avLst/>
          </a:prstGeom>
          <a:noFill/>
        </p:spPr>
        <p:txBody>
          <a:bodyPr wrap="square" rtlCol="0">
            <a:spAutoFit/>
          </a:bodyPr>
          <a:lstStyle/>
          <a:p>
            <a:pPr algn="ctr"/>
            <a:r>
              <a:rPr lang="en-US" sz="2200" dirty="0"/>
              <a:t>this "step register" keeps track of what step of the instruction we're on</a:t>
            </a:r>
          </a:p>
        </p:txBody>
      </p:sp>
      <p:sp>
        <p:nvSpPr>
          <p:cNvPr id="6" name="Rectangle 5"/>
          <p:cNvSpPr/>
          <p:nvPr/>
        </p:nvSpPr>
        <p:spPr>
          <a:xfrm>
            <a:off x="4216878" y="2012517"/>
            <a:ext cx="1924728" cy="137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2800" b="1" dirty="0">
                <a:solidFill>
                  <a:schemeClr val="bg1"/>
                </a:solidFill>
              </a:rPr>
              <a:t>Control</a:t>
            </a:r>
          </a:p>
        </p:txBody>
      </p:sp>
      <p:sp>
        <p:nvSpPr>
          <p:cNvPr id="58" name="TextBox 57"/>
          <p:cNvSpPr txBox="1"/>
          <p:nvPr/>
        </p:nvSpPr>
        <p:spPr>
          <a:xfrm>
            <a:off x="5497292" y="3768206"/>
            <a:ext cx="3510171" cy="430887"/>
          </a:xfrm>
          <a:prstGeom prst="rect">
            <a:avLst/>
          </a:prstGeom>
          <a:noFill/>
        </p:spPr>
        <p:txBody>
          <a:bodyPr wrap="square" rtlCol="0">
            <a:spAutoFit/>
          </a:bodyPr>
          <a:lstStyle/>
          <a:p>
            <a:pPr algn="ctr"/>
            <a:r>
              <a:rPr lang="en-US" sz="2200" i="1" dirty="0"/>
              <a:t>oh no this looks familiar</a:t>
            </a:r>
          </a:p>
        </p:txBody>
      </p:sp>
    </p:spTree>
    <p:extLst>
      <p:ext uri="{BB962C8B-B14F-4D97-AF65-F5344CB8AC3E}">
        <p14:creationId xmlns:p14="http://schemas.microsoft.com/office/powerpoint/2010/main" val="4506288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56" grpId="0" animBg="1"/>
      <p:bldP spid="57" grpId="0"/>
      <p:bldP spid="6" grpId="0" animBg="1"/>
      <p:bldP spid="5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these FSMs just will not leave us alone</a:t>
            </a:r>
          </a:p>
        </p:txBody>
      </p:sp>
      <p:sp>
        <p:nvSpPr>
          <p:cNvPr id="3" name="Content Placeholder 2"/>
          <p:cNvSpPr>
            <a:spLocks noGrp="1"/>
          </p:cNvSpPr>
          <p:nvPr>
            <p:ph idx="1"/>
          </p:nvPr>
        </p:nvSpPr>
        <p:spPr>
          <a:xfrm>
            <a:off x="152400" y="495301"/>
            <a:ext cx="8991600" cy="533399"/>
          </a:xfrm>
        </p:spPr>
        <p:txBody>
          <a:bodyPr/>
          <a:lstStyle/>
          <a:p>
            <a:r>
              <a:rPr lang="en-US" dirty="0"/>
              <a:t>in a multicycle implementation, </a:t>
            </a:r>
            <a:r>
              <a:rPr lang="en-US" b="1" dirty="0"/>
              <a:t>control is an FSM</a:t>
            </a:r>
            <a:endParaRPr lang="en-US" dirty="0"/>
          </a:p>
        </p:txBody>
      </p:sp>
      <p:sp>
        <p:nvSpPr>
          <p:cNvPr id="4" name="Footer Placeholder 3"/>
          <p:cNvSpPr>
            <a:spLocks noGrp="1"/>
          </p:cNvSpPr>
          <p:nvPr>
            <p:ph type="ftr" sz="quarter" idx="11"/>
          </p:nvPr>
        </p:nvSpPr>
        <p:spPr/>
        <p:txBody>
          <a:bodyPr/>
          <a:lstStyle/>
          <a:p>
            <a:r>
              <a:rPr lang="is-IS"/>
              <a:t>CS447</a:t>
            </a:r>
            <a:endParaRPr lang="en-US"/>
          </a:p>
        </p:txBody>
      </p:sp>
      <p:sp>
        <p:nvSpPr>
          <p:cNvPr id="5" name="Slide Number Placeholder 4"/>
          <p:cNvSpPr>
            <a:spLocks noGrp="1"/>
          </p:cNvSpPr>
          <p:nvPr>
            <p:ph type="sldNum" sz="quarter" idx="12"/>
          </p:nvPr>
        </p:nvSpPr>
        <p:spPr/>
        <p:txBody>
          <a:bodyPr/>
          <a:lstStyle/>
          <a:p>
            <a:fld id="{3552B95B-556F-44BD-91A5-D80C1B9E2BB3}" type="slidenum">
              <a:rPr lang="en-US" smtClean="0"/>
              <a:pPr/>
              <a:t>22</a:t>
            </a:fld>
            <a:endParaRPr lang="en-US"/>
          </a:p>
        </p:txBody>
      </p:sp>
      <p:sp>
        <p:nvSpPr>
          <p:cNvPr id="6" name="TextBox 5"/>
          <p:cNvSpPr txBox="1"/>
          <p:nvPr/>
        </p:nvSpPr>
        <p:spPr>
          <a:xfrm>
            <a:off x="140043" y="1037968"/>
            <a:ext cx="3352800" cy="769441"/>
          </a:xfrm>
          <a:prstGeom prst="rect">
            <a:avLst/>
          </a:prstGeom>
          <a:noFill/>
        </p:spPr>
        <p:txBody>
          <a:bodyPr wrap="square" rtlCol="0">
            <a:spAutoFit/>
          </a:bodyPr>
          <a:lstStyle/>
          <a:p>
            <a:pPr algn="ctr"/>
            <a:r>
              <a:rPr lang="en-US" sz="2200" dirty="0"/>
              <a:t>what's the </a:t>
            </a:r>
            <a:r>
              <a:rPr lang="en-US" sz="2200" b="1" dirty="0"/>
              <a:t>first step</a:t>
            </a:r>
            <a:r>
              <a:rPr lang="en-US" sz="2200" dirty="0"/>
              <a:t> of ANY instruction?</a:t>
            </a:r>
          </a:p>
        </p:txBody>
      </p:sp>
      <p:sp>
        <p:nvSpPr>
          <p:cNvPr id="7" name="Oval 6"/>
          <p:cNvSpPr/>
          <p:nvPr/>
        </p:nvSpPr>
        <p:spPr>
          <a:xfrm>
            <a:off x="914400" y="2206032"/>
            <a:ext cx="1402494" cy="95679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Fetch</a:t>
            </a:r>
          </a:p>
        </p:txBody>
      </p:sp>
      <p:sp>
        <p:nvSpPr>
          <p:cNvPr id="8" name="TextBox 7"/>
          <p:cNvSpPr txBox="1"/>
          <p:nvPr/>
        </p:nvSpPr>
        <p:spPr>
          <a:xfrm>
            <a:off x="2971800" y="1601233"/>
            <a:ext cx="1499286" cy="430887"/>
          </a:xfrm>
          <a:prstGeom prst="rect">
            <a:avLst/>
          </a:prstGeom>
          <a:noFill/>
        </p:spPr>
        <p:txBody>
          <a:bodyPr wrap="square" rtlCol="0">
            <a:spAutoFit/>
          </a:bodyPr>
          <a:lstStyle/>
          <a:p>
            <a:pPr algn="ctr"/>
            <a:r>
              <a:rPr lang="en-US" sz="2200" dirty="0"/>
              <a:t>and then?</a:t>
            </a:r>
          </a:p>
        </p:txBody>
      </p:sp>
      <p:sp>
        <p:nvSpPr>
          <p:cNvPr id="9" name="Oval 8"/>
          <p:cNvSpPr/>
          <p:nvPr/>
        </p:nvSpPr>
        <p:spPr>
          <a:xfrm>
            <a:off x="2807043" y="2206032"/>
            <a:ext cx="1828800" cy="95679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Decode</a:t>
            </a:r>
          </a:p>
        </p:txBody>
      </p:sp>
      <p:cxnSp>
        <p:nvCxnSpPr>
          <p:cNvPr id="10" name="Straight Arrow Connector 9"/>
          <p:cNvCxnSpPr>
            <a:stCxn id="7" idx="6"/>
            <a:endCxn id="9" idx="2"/>
          </p:cNvCxnSpPr>
          <p:nvPr/>
        </p:nvCxnSpPr>
        <p:spPr>
          <a:xfrm>
            <a:off x="2316894" y="2684431"/>
            <a:ext cx="49014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483444" y="1091422"/>
            <a:ext cx="1499286" cy="430887"/>
          </a:xfrm>
          <a:prstGeom prst="rect">
            <a:avLst/>
          </a:prstGeom>
          <a:noFill/>
        </p:spPr>
        <p:txBody>
          <a:bodyPr wrap="square" rtlCol="0">
            <a:spAutoFit/>
          </a:bodyPr>
          <a:lstStyle/>
          <a:p>
            <a:pPr algn="ctr"/>
            <a:r>
              <a:rPr lang="en-US" sz="2200" dirty="0"/>
              <a:t>and </a:t>
            </a:r>
            <a:r>
              <a:rPr lang="en-US" sz="2200" i="1" dirty="0"/>
              <a:t>then?</a:t>
            </a:r>
          </a:p>
        </p:txBody>
      </p:sp>
      <p:cxnSp>
        <p:nvCxnSpPr>
          <p:cNvPr id="15" name="Straight Arrow Connector 14"/>
          <p:cNvCxnSpPr>
            <a:stCxn id="9" idx="7"/>
          </p:cNvCxnSpPr>
          <p:nvPr/>
        </p:nvCxnSpPr>
        <p:spPr>
          <a:xfrm flipV="1">
            <a:off x="4368021" y="1836336"/>
            <a:ext cx="621772" cy="50981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6"/>
            <a:endCxn id="25" idx="1"/>
          </p:cNvCxnSpPr>
          <p:nvPr/>
        </p:nvCxnSpPr>
        <p:spPr>
          <a:xfrm flipV="1">
            <a:off x="4635843" y="2678409"/>
            <a:ext cx="564199" cy="60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5"/>
          </p:cNvCxnSpPr>
          <p:nvPr/>
        </p:nvCxnSpPr>
        <p:spPr>
          <a:xfrm>
            <a:off x="4368021" y="3022710"/>
            <a:ext cx="549921" cy="4436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989793" y="1452591"/>
            <a:ext cx="840444" cy="430887"/>
          </a:xfrm>
          <a:prstGeom prst="rect">
            <a:avLst/>
          </a:prstGeom>
          <a:noFill/>
        </p:spPr>
        <p:txBody>
          <a:bodyPr wrap="square" rtlCol="0">
            <a:spAutoFit/>
          </a:bodyPr>
          <a:lstStyle/>
          <a:p>
            <a:r>
              <a:rPr lang="en-US" sz="2200" dirty="0" err="1"/>
              <a:t>lw</a:t>
            </a:r>
            <a:endParaRPr lang="en-US" sz="2200" i="1" dirty="0"/>
          </a:p>
        </p:txBody>
      </p:sp>
      <p:sp>
        <p:nvSpPr>
          <p:cNvPr id="25" name="TextBox 24"/>
          <p:cNvSpPr txBox="1"/>
          <p:nvPr/>
        </p:nvSpPr>
        <p:spPr>
          <a:xfrm>
            <a:off x="5200042" y="2462965"/>
            <a:ext cx="840444" cy="430887"/>
          </a:xfrm>
          <a:prstGeom prst="rect">
            <a:avLst/>
          </a:prstGeom>
          <a:noFill/>
        </p:spPr>
        <p:txBody>
          <a:bodyPr wrap="square" rtlCol="0">
            <a:spAutoFit/>
          </a:bodyPr>
          <a:lstStyle/>
          <a:p>
            <a:r>
              <a:rPr lang="en-US" sz="2200" dirty="0"/>
              <a:t>add</a:t>
            </a:r>
            <a:endParaRPr lang="en-US" sz="2200" i="1" dirty="0"/>
          </a:p>
        </p:txBody>
      </p:sp>
      <p:sp>
        <p:nvSpPr>
          <p:cNvPr id="26" name="TextBox 25"/>
          <p:cNvSpPr txBox="1"/>
          <p:nvPr/>
        </p:nvSpPr>
        <p:spPr>
          <a:xfrm>
            <a:off x="4917942" y="3385571"/>
            <a:ext cx="840444" cy="430887"/>
          </a:xfrm>
          <a:prstGeom prst="rect">
            <a:avLst/>
          </a:prstGeom>
          <a:noFill/>
        </p:spPr>
        <p:txBody>
          <a:bodyPr wrap="square" rtlCol="0">
            <a:spAutoFit/>
          </a:bodyPr>
          <a:lstStyle/>
          <a:p>
            <a:r>
              <a:rPr lang="en-US" sz="2200" dirty="0" err="1"/>
              <a:t>etc</a:t>
            </a:r>
            <a:r>
              <a:rPr lang="mr-IN" sz="2200" dirty="0"/>
              <a:t>…</a:t>
            </a:r>
            <a:endParaRPr lang="en-US" sz="2200" i="1" dirty="0"/>
          </a:p>
        </p:txBody>
      </p:sp>
      <p:sp>
        <p:nvSpPr>
          <p:cNvPr id="32" name="TextBox 31"/>
          <p:cNvSpPr txBox="1"/>
          <p:nvPr/>
        </p:nvSpPr>
        <p:spPr>
          <a:xfrm>
            <a:off x="6089727" y="2457816"/>
            <a:ext cx="2368473" cy="430887"/>
          </a:xfrm>
          <a:prstGeom prst="rect">
            <a:avLst/>
          </a:prstGeom>
          <a:noFill/>
        </p:spPr>
        <p:txBody>
          <a:bodyPr wrap="square" rtlCol="0">
            <a:spAutoFit/>
          </a:bodyPr>
          <a:lstStyle/>
          <a:p>
            <a:pPr algn="ctr"/>
            <a:r>
              <a:rPr lang="en-US" sz="2200" dirty="0"/>
              <a:t>but eventually</a:t>
            </a:r>
            <a:r>
              <a:rPr lang="mr-IN" sz="2200" dirty="0"/>
              <a:t>…</a:t>
            </a:r>
            <a:r>
              <a:rPr lang="en-US" sz="2200" dirty="0"/>
              <a:t> </a:t>
            </a:r>
            <a:endParaRPr lang="en-US" sz="2200" i="1" dirty="0"/>
          </a:p>
        </p:txBody>
      </p:sp>
      <p:cxnSp>
        <p:nvCxnSpPr>
          <p:cNvPr id="34" name="Curved Connector 33"/>
          <p:cNvCxnSpPr>
            <a:stCxn id="32" idx="2"/>
            <a:endCxn id="7" idx="4"/>
          </p:cNvCxnSpPr>
          <p:nvPr/>
        </p:nvCxnSpPr>
        <p:spPr>
          <a:xfrm rot="5400000">
            <a:off x="4307743" y="196608"/>
            <a:ext cx="274127" cy="5658317"/>
          </a:xfrm>
          <a:prstGeom prst="curvedConnector3">
            <a:avLst>
              <a:gd name="adj1" fmla="val 48390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25008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animBg="1"/>
      <p:bldP spid="14" grpId="0"/>
      <p:bldP spid="24" grpId="0"/>
      <p:bldP spid="25" grpId="0"/>
      <p:bldP spid="26"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78B58-5F69-1748-B22B-6EDD9679F77C}"/>
              </a:ext>
            </a:extLst>
          </p:cNvPr>
          <p:cNvSpPr>
            <a:spLocks noGrp="1"/>
          </p:cNvSpPr>
          <p:nvPr>
            <p:ph type="title"/>
          </p:nvPr>
        </p:nvSpPr>
        <p:spPr/>
        <p:txBody>
          <a:bodyPr/>
          <a:lstStyle/>
          <a:p>
            <a:r>
              <a:rPr lang="en-US" dirty="0"/>
              <a:t>Ways of implementing that FSM</a:t>
            </a:r>
          </a:p>
        </p:txBody>
      </p:sp>
      <p:sp>
        <p:nvSpPr>
          <p:cNvPr id="3" name="Content Placeholder 2">
            <a:extLst>
              <a:ext uri="{FF2B5EF4-FFF2-40B4-BE49-F238E27FC236}">
                <a16:creationId xmlns:a16="http://schemas.microsoft.com/office/drawing/2014/main" id="{7F542D25-988D-954B-B553-E418C9D3AF52}"/>
              </a:ext>
            </a:extLst>
          </p:cNvPr>
          <p:cNvSpPr>
            <a:spLocks noGrp="1"/>
          </p:cNvSpPr>
          <p:nvPr>
            <p:ph idx="1"/>
          </p:nvPr>
        </p:nvSpPr>
        <p:spPr/>
        <p:txBody>
          <a:bodyPr/>
          <a:lstStyle/>
          <a:p>
            <a:r>
              <a:rPr lang="en-US" dirty="0"/>
              <a:t>we could </a:t>
            </a:r>
            <a:r>
              <a:rPr lang="en-US" b="1" dirty="0"/>
              <a:t>hardwire</a:t>
            </a:r>
            <a:r>
              <a:rPr lang="en-US" dirty="0"/>
              <a:t> the FSM design.</a:t>
            </a:r>
          </a:p>
          <a:p>
            <a:pPr lvl="1"/>
            <a:r>
              <a:rPr lang="en-US" dirty="0"/>
              <a:t>we'd write the transition table, turn that into logic, etc.</a:t>
            </a:r>
          </a:p>
          <a:p>
            <a:pPr lvl="1"/>
            <a:r>
              <a:rPr lang="en-US" dirty="0"/>
              <a:t>and that's very similar to what you're doing for your project!</a:t>
            </a:r>
          </a:p>
          <a:p>
            <a:pPr lvl="2"/>
            <a:r>
              <a:rPr lang="en-US" dirty="0"/>
              <a:t>except the multicycle control has that extra "step register"</a:t>
            </a:r>
          </a:p>
          <a:p>
            <a:r>
              <a:rPr lang="en-US" dirty="0"/>
              <a:t>or, we could </a:t>
            </a:r>
            <a:r>
              <a:rPr lang="en-US" b="1" dirty="0"/>
              <a:t>put the transition table </a:t>
            </a:r>
            <a:r>
              <a:rPr lang="en-US" b="1" i="1" dirty="0"/>
              <a:t>in a special kind of memory.</a:t>
            </a:r>
          </a:p>
          <a:p>
            <a:pPr lvl="1"/>
            <a:r>
              <a:rPr lang="en-US" dirty="0"/>
              <a:t>then the sequence of steps for each instruction is read from it.</a:t>
            </a:r>
          </a:p>
          <a:p>
            <a:r>
              <a:rPr lang="en-US" dirty="0"/>
              <a:t>and if we get </a:t>
            </a:r>
            <a:r>
              <a:rPr lang="en-US" i="1" dirty="0"/>
              <a:t>really</a:t>
            </a:r>
            <a:r>
              <a:rPr lang="en-US" dirty="0"/>
              <a:t> crazy…</a:t>
            </a:r>
          </a:p>
          <a:p>
            <a:pPr lvl="1"/>
            <a:r>
              <a:rPr lang="en-US" b="1" dirty="0"/>
              <a:t>we could even </a:t>
            </a:r>
            <a:r>
              <a:rPr lang="en-US" b="1" i="1" dirty="0"/>
              <a:t>change </a:t>
            </a:r>
            <a:r>
              <a:rPr lang="en-US" b="1" dirty="0"/>
              <a:t>the contents of that memory.</a:t>
            </a:r>
          </a:p>
        </p:txBody>
      </p:sp>
      <p:sp>
        <p:nvSpPr>
          <p:cNvPr id="4" name="Footer Placeholder 3">
            <a:extLst>
              <a:ext uri="{FF2B5EF4-FFF2-40B4-BE49-F238E27FC236}">
                <a16:creationId xmlns:a16="http://schemas.microsoft.com/office/drawing/2014/main" id="{4759ADAD-D6BA-3F4E-8254-73C58DF15DDB}"/>
              </a:ext>
            </a:extLst>
          </p:cNvPr>
          <p:cNvSpPr>
            <a:spLocks noGrp="1"/>
          </p:cNvSpPr>
          <p:nvPr>
            <p:ph type="ftr" sz="quarter" idx="11"/>
          </p:nvPr>
        </p:nvSpPr>
        <p:spPr/>
        <p:txBody>
          <a:bodyPr/>
          <a:lstStyle/>
          <a:p>
            <a:r>
              <a:rPr lang="is-IS"/>
              <a:t>CS447</a:t>
            </a:r>
            <a:endParaRPr lang="en-US"/>
          </a:p>
        </p:txBody>
      </p:sp>
      <p:sp>
        <p:nvSpPr>
          <p:cNvPr id="5" name="Slide Number Placeholder 4">
            <a:extLst>
              <a:ext uri="{FF2B5EF4-FFF2-40B4-BE49-F238E27FC236}">
                <a16:creationId xmlns:a16="http://schemas.microsoft.com/office/drawing/2014/main" id="{19A14072-0D2A-2841-8B88-149F2D2D9EF5}"/>
              </a:ext>
            </a:extLst>
          </p:cNvPr>
          <p:cNvSpPr>
            <a:spLocks noGrp="1"/>
          </p:cNvSpPr>
          <p:nvPr>
            <p:ph type="sldNum" sz="quarter" idx="12"/>
          </p:nvPr>
        </p:nvSpPr>
        <p:spPr/>
        <p:txBody>
          <a:bodyPr/>
          <a:lstStyle/>
          <a:p>
            <a:fld id="{3552B95B-556F-44BD-91A5-D80C1B9E2BB3}" type="slidenum">
              <a:rPr lang="en-US" smtClean="0"/>
              <a:pPr/>
              <a:t>23</a:t>
            </a:fld>
            <a:endParaRPr lang="en-US"/>
          </a:p>
        </p:txBody>
      </p:sp>
    </p:spTree>
    <p:extLst>
      <p:ext uri="{BB962C8B-B14F-4D97-AF65-F5344CB8AC3E}">
        <p14:creationId xmlns:p14="http://schemas.microsoft.com/office/powerpoint/2010/main" val="402672658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Microprogramming</a:t>
            </a:r>
            <a:br>
              <a:rPr lang="en-US" dirty="0"/>
            </a:br>
            <a:r>
              <a:rPr lang="en-US" sz="1200" dirty="0"/>
              <a:t>Time check ≤ ~60 min</a:t>
            </a:r>
            <a:endParaRPr lang="en-US" dirty="0"/>
          </a:p>
        </p:txBody>
      </p:sp>
      <p:sp>
        <p:nvSpPr>
          <p:cNvPr id="3" name="Footer Placeholder 2"/>
          <p:cNvSpPr>
            <a:spLocks noGrp="1"/>
          </p:cNvSpPr>
          <p:nvPr>
            <p:ph type="ftr" sz="quarter" idx="11"/>
          </p:nvPr>
        </p:nvSpPr>
        <p:spPr/>
        <p:txBody>
          <a:bodyPr/>
          <a:lstStyle/>
          <a:p>
            <a:r>
              <a:rPr lang="is-IS"/>
              <a:t>CS447</a:t>
            </a:r>
            <a:endParaRPr lang="en-US" dirty="0"/>
          </a:p>
        </p:txBody>
      </p:sp>
      <p:sp>
        <p:nvSpPr>
          <p:cNvPr id="4" name="Slide Number Placeholder 3"/>
          <p:cNvSpPr>
            <a:spLocks noGrp="1"/>
          </p:cNvSpPr>
          <p:nvPr>
            <p:ph type="sldNum" sz="quarter" idx="12"/>
          </p:nvPr>
        </p:nvSpPr>
        <p:spPr/>
        <p:txBody>
          <a:bodyPr/>
          <a:lstStyle/>
          <a:p>
            <a:fld id="{3552B95B-556F-44BD-91A5-D80C1B9E2BB3}" type="slidenum">
              <a:rPr lang="en-US" smtClean="0"/>
              <a:pPr/>
              <a:t>24</a:t>
            </a:fld>
            <a:endParaRPr lang="en-US"/>
          </a:p>
        </p:txBody>
      </p:sp>
    </p:spTree>
    <p:extLst>
      <p:ext uri="{BB962C8B-B14F-4D97-AF65-F5344CB8AC3E}">
        <p14:creationId xmlns:p14="http://schemas.microsoft.com/office/powerpoint/2010/main" val="308127803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Microprogramming is when…</a:t>
            </a:r>
          </a:p>
        </p:txBody>
      </p:sp>
      <p:sp>
        <p:nvSpPr>
          <p:cNvPr id="3" name="Content Placeholder 2"/>
          <p:cNvSpPr>
            <a:spLocks noGrp="1"/>
          </p:cNvSpPr>
          <p:nvPr>
            <p:ph idx="1"/>
          </p:nvPr>
        </p:nvSpPr>
        <p:spPr>
          <a:xfrm>
            <a:off x="152400" y="495301"/>
            <a:ext cx="8991600" cy="1241447"/>
          </a:xfrm>
        </p:spPr>
        <p:txBody>
          <a:bodyPr>
            <a:normAutofit/>
          </a:bodyPr>
          <a:lstStyle/>
          <a:p>
            <a:r>
              <a:rPr lang="en-US" dirty="0"/>
              <a:t>the control is an FSM whose transition table is in a </a:t>
            </a:r>
            <a:r>
              <a:rPr lang="en-US" b="1" dirty="0"/>
              <a:t>special memory.</a:t>
            </a:r>
            <a:endParaRPr lang="en-US" dirty="0"/>
          </a:p>
          <a:p>
            <a:r>
              <a:rPr lang="en-US" dirty="0"/>
              <a:t>that memory contains </a:t>
            </a:r>
            <a:r>
              <a:rPr lang="en-US" b="1" dirty="0"/>
              <a:t>microcode (µCode): </a:t>
            </a:r>
            <a:r>
              <a:rPr lang="en-US" dirty="0"/>
              <a:t>the small "programs" that encode the sequence of steps for each instruction.</a:t>
            </a:r>
          </a:p>
        </p:txBody>
      </p:sp>
      <p:sp>
        <p:nvSpPr>
          <p:cNvPr id="4" name="Footer Placeholder 3"/>
          <p:cNvSpPr>
            <a:spLocks noGrp="1"/>
          </p:cNvSpPr>
          <p:nvPr>
            <p:ph type="ftr" sz="quarter" idx="11"/>
          </p:nvPr>
        </p:nvSpPr>
        <p:spPr/>
        <p:txBody>
          <a:bodyPr/>
          <a:lstStyle/>
          <a:p>
            <a:r>
              <a:rPr lang="is-IS"/>
              <a:t>CS447</a:t>
            </a:r>
            <a:endParaRPr lang="en-US"/>
          </a:p>
        </p:txBody>
      </p:sp>
      <p:sp>
        <p:nvSpPr>
          <p:cNvPr id="5" name="Slide Number Placeholder 4"/>
          <p:cNvSpPr>
            <a:spLocks noGrp="1"/>
          </p:cNvSpPr>
          <p:nvPr>
            <p:ph type="sldNum" sz="quarter" idx="12"/>
          </p:nvPr>
        </p:nvSpPr>
        <p:spPr/>
        <p:txBody>
          <a:bodyPr/>
          <a:lstStyle/>
          <a:p>
            <a:fld id="{3552B95B-556F-44BD-91A5-D80C1B9E2BB3}" type="slidenum">
              <a:rPr lang="en-US" smtClean="0"/>
              <a:pPr/>
              <a:t>25</a:t>
            </a:fld>
            <a:endParaRPr lang="en-US"/>
          </a:p>
        </p:txBody>
      </p:sp>
      <p:sp>
        <p:nvSpPr>
          <p:cNvPr id="6" name="Rectangle 5"/>
          <p:cNvSpPr/>
          <p:nvPr/>
        </p:nvSpPr>
        <p:spPr>
          <a:xfrm>
            <a:off x="1552098" y="1934500"/>
            <a:ext cx="1869732" cy="98710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t>MIPS instruction</a:t>
            </a:r>
          </a:p>
        </p:txBody>
      </p:sp>
      <p:sp>
        <p:nvSpPr>
          <p:cNvPr id="7" name="Rectangle 6"/>
          <p:cNvSpPr/>
          <p:nvPr/>
        </p:nvSpPr>
        <p:spPr>
          <a:xfrm>
            <a:off x="723509" y="2963971"/>
            <a:ext cx="861719" cy="723652"/>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a:t>µPC</a:t>
            </a:r>
          </a:p>
        </p:txBody>
      </p:sp>
      <p:cxnSp>
        <p:nvCxnSpPr>
          <p:cNvPr id="8" name="Straight Arrow Connector 7"/>
          <p:cNvCxnSpPr>
            <a:cxnSpLocks/>
          </p:cNvCxnSpPr>
          <p:nvPr/>
        </p:nvCxnSpPr>
        <p:spPr>
          <a:xfrm>
            <a:off x="3421830" y="2769824"/>
            <a:ext cx="39199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585228" y="3314357"/>
            <a:ext cx="50217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287867" y="3306521"/>
            <a:ext cx="4360333" cy="958905"/>
          </a:xfrm>
          <a:custGeom>
            <a:avLst/>
            <a:gdLst>
              <a:gd name="connsiteX0" fmla="*/ 3945924 w 3945924"/>
              <a:gd name="connsiteY0" fmla="*/ 131805 h 897924"/>
              <a:gd name="connsiteX1" fmla="*/ 3945924 w 3945924"/>
              <a:gd name="connsiteY1" fmla="*/ 897924 h 897924"/>
              <a:gd name="connsiteX2" fmla="*/ 0 w 3945924"/>
              <a:gd name="connsiteY2" fmla="*/ 897924 h 897924"/>
              <a:gd name="connsiteX3" fmla="*/ 0 w 3945924"/>
              <a:gd name="connsiteY3" fmla="*/ 0 h 897924"/>
              <a:gd name="connsiteX4" fmla="*/ 395416 w 3945924"/>
              <a:gd name="connsiteY4" fmla="*/ 0 h 897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5924" h="897924">
                <a:moveTo>
                  <a:pt x="3945924" y="131805"/>
                </a:moveTo>
                <a:lnTo>
                  <a:pt x="3945924" y="897924"/>
                </a:lnTo>
                <a:lnTo>
                  <a:pt x="0" y="897924"/>
                </a:lnTo>
                <a:lnTo>
                  <a:pt x="0" y="0"/>
                </a:lnTo>
                <a:lnTo>
                  <a:pt x="395416" y="0"/>
                </a:lnTo>
              </a:path>
            </a:pathLst>
          </a:custGeom>
          <a:noFill/>
          <a:ln w="381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087400" y="2985138"/>
            <a:ext cx="1335071" cy="98227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2800" b="1">
                <a:solidFill>
                  <a:schemeClr val="bg1"/>
                </a:solidFill>
              </a:rPr>
              <a:t>µCode ROM</a:t>
            </a:r>
            <a:endParaRPr lang="en-US" sz="2800" b="1" dirty="0">
              <a:solidFill>
                <a:schemeClr val="bg1"/>
              </a:solidFill>
            </a:endParaRPr>
          </a:p>
        </p:txBody>
      </p:sp>
      <p:cxnSp>
        <p:nvCxnSpPr>
          <p:cNvPr id="14" name="Straight Arrow Connector 13"/>
          <p:cNvCxnSpPr/>
          <p:nvPr/>
        </p:nvCxnSpPr>
        <p:spPr>
          <a:xfrm>
            <a:off x="3422471" y="3306521"/>
            <a:ext cx="39134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826886" y="2683044"/>
            <a:ext cx="1465318" cy="8520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2000" b="1" dirty="0">
                <a:solidFill>
                  <a:schemeClr val="bg1"/>
                </a:solidFill>
              </a:rPr>
              <a:t>Sequencer</a:t>
            </a:r>
          </a:p>
        </p:txBody>
      </p:sp>
      <p:cxnSp>
        <p:nvCxnSpPr>
          <p:cNvPr id="26" name="Straight Arrow Connector 25"/>
          <p:cNvCxnSpPr/>
          <p:nvPr/>
        </p:nvCxnSpPr>
        <p:spPr>
          <a:xfrm>
            <a:off x="3422471" y="3763721"/>
            <a:ext cx="2063929"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60" name="Group 59"/>
          <p:cNvGrpSpPr/>
          <p:nvPr/>
        </p:nvGrpSpPr>
        <p:grpSpPr>
          <a:xfrm>
            <a:off x="5509919" y="3634438"/>
            <a:ext cx="2264684" cy="2271062"/>
            <a:chOff x="5509919" y="1621543"/>
            <a:chExt cx="2264684" cy="2271062"/>
          </a:xfrm>
        </p:grpSpPr>
        <p:sp>
          <p:nvSpPr>
            <p:cNvPr id="20" name="TextBox 19"/>
            <p:cNvSpPr txBox="1"/>
            <p:nvPr/>
          </p:nvSpPr>
          <p:spPr>
            <a:xfrm>
              <a:off x="6279337" y="3283005"/>
              <a:ext cx="1268218" cy="369332"/>
            </a:xfrm>
            <a:prstGeom prst="rect">
              <a:avLst/>
            </a:prstGeom>
            <a:noFill/>
          </p:spPr>
          <p:txBody>
            <a:bodyPr wrap="square" rtlCol="0">
              <a:spAutoFit/>
            </a:bodyPr>
            <a:lstStyle/>
            <a:p>
              <a:r>
                <a:rPr lang="en-US" sz="1800" b="1" i="1" dirty="0" err="1">
                  <a:solidFill>
                    <a:srgbClr val="00B0F0"/>
                  </a:solidFill>
                </a:rPr>
                <a:t>etc</a:t>
              </a:r>
              <a:r>
                <a:rPr lang="mr-IN" sz="1800" b="1" i="1" dirty="0">
                  <a:solidFill>
                    <a:srgbClr val="00B0F0"/>
                  </a:solidFill>
                </a:rPr>
                <a:t>…</a:t>
              </a:r>
              <a:endParaRPr lang="en-US" sz="1600" b="1" i="1" dirty="0">
                <a:solidFill>
                  <a:srgbClr val="00B0F0"/>
                </a:solidFill>
              </a:endParaRPr>
            </a:p>
          </p:txBody>
        </p:sp>
        <p:sp>
          <p:nvSpPr>
            <p:cNvPr id="17" name="TextBox 16"/>
            <p:cNvSpPr txBox="1"/>
            <p:nvPr/>
          </p:nvSpPr>
          <p:spPr>
            <a:xfrm>
              <a:off x="6279337" y="2913673"/>
              <a:ext cx="1311680" cy="369332"/>
            </a:xfrm>
            <a:prstGeom prst="rect">
              <a:avLst/>
            </a:prstGeom>
            <a:noFill/>
          </p:spPr>
          <p:txBody>
            <a:bodyPr wrap="square" rtlCol="0">
              <a:spAutoFit/>
            </a:bodyPr>
            <a:lstStyle/>
            <a:p>
              <a:r>
                <a:rPr lang="en-US" sz="1800" b="1" i="1" dirty="0" err="1">
                  <a:solidFill>
                    <a:srgbClr val="00B0F0"/>
                  </a:solidFill>
                </a:rPr>
                <a:t>MemWrite</a:t>
              </a:r>
              <a:endParaRPr lang="en-US" sz="1800" b="1" i="1" dirty="0">
                <a:solidFill>
                  <a:srgbClr val="00B0F0"/>
                </a:solidFill>
              </a:endParaRPr>
            </a:p>
          </p:txBody>
        </p:sp>
        <p:sp>
          <p:nvSpPr>
            <p:cNvPr id="19" name="TextBox 18"/>
            <p:cNvSpPr txBox="1"/>
            <p:nvPr/>
          </p:nvSpPr>
          <p:spPr>
            <a:xfrm>
              <a:off x="6279337" y="2444805"/>
              <a:ext cx="976092" cy="369332"/>
            </a:xfrm>
            <a:prstGeom prst="rect">
              <a:avLst/>
            </a:prstGeom>
            <a:noFill/>
          </p:spPr>
          <p:txBody>
            <a:bodyPr wrap="square" rtlCol="0">
              <a:spAutoFit/>
            </a:bodyPr>
            <a:lstStyle/>
            <a:p>
              <a:r>
                <a:rPr lang="en-US" sz="1800" b="1" i="1" dirty="0" err="1">
                  <a:solidFill>
                    <a:srgbClr val="00B0F0"/>
                  </a:solidFill>
                </a:rPr>
                <a:t>ALUOp</a:t>
              </a:r>
              <a:endParaRPr lang="en-US" sz="1800" b="1" i="1" dirty="0">
                <a:solidFill>
                  <a:srgbClr val="00B0F0"/>
                </a:solidFill>
              </a:endParaRPr>
            </a:p>
          </p:txBody>
        </p:sp>
        <p:sp>
          <p:nvSpPr>
            <p:cNvPr id="21" name="TextBox 20"/>
            <p:cNvSpPr txBox="1"/>
            <p:nvPr/>
          </p:nvSpPr>
          <p:spPr>
            <a:xfrm>
              <a:off x="6279337" y="2090544"/>
              <a:ext cx="1495266" cy="369332"/>
            </a:xfrm>
            <a:prstGeom prst="rect">
              <a:avLst/>
            </a:prstGeom>
            <a:noFill/>
          </p:spPr>
          <p:txBody>
            <a:bodyPr wrap="square" rtlCol="0">
              <a:spAutoFit/>
            </a:bodyPr>
            <a:lstStyle/>
            <a:p>
              <a:r>
                <a:rPr lang="en-US" sz="1800" b="1" i="1" dirty="0" err="1">
                  <a:solidFill>
                    <a:srgbClr val="00B0F0"/>
                  </a:solidFill>
                </a:rPr>
                <a:t>RegDataSrc</a:t>
              </a:r>
              <a:endParaRPr lang="en-US" sz="1800" b="1" i="1" dirty="0">
                <a:solidFill>
                  <a:srgbClr val="00B0F0"/>
                </a:solidFill>
              </a:endParaRPr>
            </a:p>
          </p:txBody>
        </p:sp>
        <p:sp>
          <p:nvSpPr>
            <p:cNvPr id="18" name="TextBox 17"/>
            <p:cNvSpPr txBox="1"/>
            <p:nvPr/>
          </p:nvSpPr>
          <p:spPr>
            <a:xfrm>
              <a:off x="6279337" y="1642586"/>
              <a:ext cx="1020353" cy="369332"/>
            </a:xfrm>
            <a:prstGeom prst="rect">
              <a:avLst/>
            </a:prstGeom>
            <a:noFill/>
          </p:spPr>
          <p:txBody>
            <a:bodyPr wrap="square" rtlCol="0">
              <a:spAutoFit/>
            </a:bodyPr>
            <a:lstStyle/>
            <a:p>
              <a:r>
                <a:rPr lang="en-US" sz="1800" b="1" i="1" dirty="0" err="1">
                  <a:solidFill>
                    <a:srgbClr val="00B0F0"/>
                  </a:solidFill>
                </a:rPr>
                <a:t>ALUSrc</a:t>
              </a:r>
              <a:endParaRPr lang="en-US" sz="1800" b="1" i="1" dirty="0">
                <a:solidFill>
                  <a:srgbClr val="00B0F0"/>
                </a:solidFill>
              </a:endParaRPr>
            </a:p>
          </p:txBody>
        </p:sp>
        <p:grpSp>
          <p:nvGrpSpPr>
            <p:cNvPr id="51" name="Group 50"/>
            <p:cNvGrpSpPr/>
            <p:nvPr/>
          </p:nvGrpSpPr>
          <p:grpSpPr>
            <a:xfrm>
              <a:off x="5509919" y="1621543"/>
              <a:ext cx="822960" cy="2271062"/>
              <a:chOff x="6097855" y="1708899"/>
              <a:chExt cx="822960" cy="2271062"/>
            </a:xfrm>
          </p:grpSpPr>
          <p:cxnSp>
            <p:nvCxnSpPr>
              <p:cNvPr id="31" name="Straight Connector 30"/>
              <p:cNvCxnSpPr/>
              <p:nvPr/>
            </p:nvCxnSpPr>
            <p:spPr>
              <a:xfrm flipH="1">
                <a:off x="6097855" y="1934422"/>
                <a:ext cx="822960" cy="0"/>
              </a:xfrm>
              <a:prstGeom prst="line">
                <a:avLst/>
              </a:pr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6097855" y="2374446"/>
                <a:ext cx="822960" cy="0"/>
              </a:xfrm>
              <a:prstGeom prst="line">
                <a:avLst/>
              </a:pr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6097855" y="2728707"/>
                <a:ext cx="822960" cy="0"/>
              </a:xfrm>
              <a:prstGeom prst="line">
                <a:avLst/>
              </a:pr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6097855" y="3150349"/>
                <a:ext cx="822960" cy="0"/>
              </a:xfrm>
              <a:prstGeom prst="line">
                <a:avLst/>
              </a:pr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6097855" y="3555027"/>
                <a:ext cx="822960" cy="0"/>
              </a:xfrm>
              <a:prstGeom prst="line">
                <a:avLst/>
              </a:prstGeom>
              <a:ln w="3810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9876" y="1708899"/>
                <a:ext cx="0" cy="227106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58" name="TextBox 57"/>
          <p:cNvSpPr txBox="1"/>
          <p:nvPr/>
        </p:nvSpPr>
        <p:spPr>
          <a:xfrm>
            <a:off x="5354965" y="2498991"/>
            <a:ext cx="3691466" cy="1107996"/>
          </a:xfrm>
          <a:prstGeom prst="rect">
            <a:avLst/>
          </a:prstGeom>
          <a:noFill/>
        </p:spPr>
        <p:txBody>
          <a:bodyPr wrap="square" rtlCol="0">
            <a:spAutoFit/>
          </a:bodyPr>
          <a:lstStyle/>
          <a:p>
            <a:pPr algn="ctr"/>
            <a:r>
              <a:rPr lang="en-US" sz="2200" dirty="0"/>
              <a:t>each </a:t>
            </a:r>
            <a:r>
              <a:rPr lang="en-US" sz="2200" b="1" dirty="0"/>
              <a:t>µInstruction </a:t>
            </a:r>
            <a:r>
              <a:rPr lang="en-US" sz="2200" dirty="0"/>
              <a:t>is a set of control signals and FSM control flow information.</a:t>
            </a:r>
          </a:p>
        </p:txBody>
      </p:sp>
      <p:sp>
        <p:nvSpPr>
          <p:cNvPr id="61" name="TextBox 60"/>
          <p:cNvSpPr txBox="1"/>
          <p:nvPr/>
        </p:nvSpPr>
        <p:spPr>
          <a:xfrm>
            <a:off x="710004" y="4434307"/>
            <a:ext cx="4032520" cy="769441"/>
          </a:xfrm>
          <a:prstGeom prst="rect">
            <a:avLst/>
          </a:prstGeom>
          <a:noFill/>
        </p:spPr>
        <p:txBody>
          <a:bodyPr wrap="square" rtlCol="0">
            <a:spAutoFit/>
          </a:bodyPr>
          <a:lstStyle/>
          <a:p>
            <a:pPr algn="ctr"/>
            <a:r>
              <a:rPr lang="en-US" sz="2200" dirty="0"/>
              <a:t>the </a:t>
            </a:r>
            <a:r>
              <a:rPr lang="en-US" sz="2200" b="1" dirty="0"/>
              <a:t>µCode ROM</a:t>
            </a:r>
            <a:r>
              <a:rPr lang="en-US" sz="1400" b="1" dirty="0"/>
              <a:t> </a:t>
            </a:r>
            <a:r>
              <a:rPr lang="en-US" sz="1400" dirty="0"/>
              <a:t>(read-only memory)</a:t>
            </a:r>
            <a:r>
              <a:rPr lang="en-US" sz="2200" b="1" dirty="0"/>
              <a:t> </a:t>
            </a:r>
            <a:r>
              <a:rPr lang="en-US" sz="2200" dirty="0"/>
              <a:t>is indexed by the µPC.</a:t>
            </a:r>
          </a:p>
        </p:txBody>
      </p:sp>
      <p:sp>
        <p:nvSpPr>
          <p:cNvPr id="62" name="TextBox 61"/>
          <p:cNvSpPr txBox="1"/>
          <p:nvPr/>
        </p:nvSpPr>
        <p:spPr>
          <a:xfrm>
            <a:off x="3266453" y="1661774"/>
            <a:ext cx="5894112" cy="769441"/>
          </a:xfrm>
          <a:prstGeom prst="rect">
            <a:avLst/>
          </a:prstGeom>
          <a:noFill/>
        </p:spPr>
        <p:txBody>
          <a:bodyPr wrap="square" rtlCol="0">
            <a:spAutoFit/>
          </a:bodyPr>
          <a:lstStyle/>
          <a:p>
            <a:pPr algn="ctr"/>
            <a:r>
              <a:rPr lang="en-US" sz="2200" dirty="0"/>
              <a:t>the </a:t>
            </a:r>
            <a:r>
              <a:rPr lang="en-US" sz="2200" b="1" dirty="0"/>
              <a:t>sequencer </a:t>
            </a:r>
            <a:r>
              <a:rPr lang="en-US" sz="2200" dirty="0"/>
              <a:t>decides what step to do next (i.e. control flow through the µProgram).</a:t>
            </a:r>
          </a:p>
        </p:txBody>
      </p:sp>
    </p:spTree>
    <p:extLst>
      <p:ext uri="{BB962C8B-B14F-4D97-AF65-F5344CB8AC3E}">
        <p14:creationId xmlns:p14="http://schemas.microsoft.com/office/powerpoint/2010/main" val="4648323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2" grpId="0" animBg="1"/>
      <p:bldP spid="11" grpId="0" animBg="1"/>
      <p:bldP spid="58" grpId="0"/>
      <p:bldP spid="61" grpId="0"/>
      <p:bldP spid="6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Read-only memory? Well</a:t>
            </a:r>
            <a:r>
              <a:rPr lang="mr-IN" dirty="0"/>
              <a:t>…</a:t>
            </a:r>
            <a:endParaRPr lang="en-US" dirty="0"/>
          </a:p>
        </p:txBody>
      </p:sp>
      <p:sp>
        <p:nvSpPr>
          <p:cNvPr id="3" name="Content Placeholder 2"/>
          <p:cNvSpPr>
            <a:spLocks noGrp="1"/>
          </p:cNvSpPr>
          <p:nvPr>
            <p:ph idx="1"/>
          </p:nvPr>
        </p:nvSpPr>
        <p:spPr>
          <a:xfrm>
            <a:off x="152400" y="495301"/>
            <a:ext cx="5791200" cy="990599"/>
          </a:xfrm>
        </p:spPr>
        <p:txBody>
          <a:bodyPr/>
          <a:lstStyle/>
          <a:p>
            <a:r>
              <a:rPr lang="en-US" dirty="0"/>
              <a:t>the real power comes when we make it possible to </a:t>
            </a:r>
            <a:r>
              <a:rPr lang="en-US" b="1" dirty="0"/>
              <a:t>reprogram the µcode ROM!</a:t>
            </a:r>
            <a:endParaRPr lang="en-US" dirty="0"/>
          </a:p>
        </p:txBody>
      </p:sp>
      <p:sp>
        <p:nvSpPr>
          <p:cNvPr id="4" name="Footer Placeholder 3"/>
          <p:cNvSpPr>
            <a:spLocks noGrp="1"/>
          </p:cNvSpPr>
          <p:nvPr>
            <p:ph type="ftr" sz="quarter" idx="11"/>
          </p:nvPr>
        </p:nvSpPr>
        <p:spPr/>
        <p:txBody>
          <a:bodyPr/>
          <a:lstStyle/>
          <a:p>
            <a:r>
              <a:rPr lang="is-IS"/>
              <a:t>CS447</a:t>
            </a:r>
            <a:endParaRPr lang="en-US"/>
          </a:p>
        </p:txBody>
      </p:sp>
      <p:sp>
        <p:nvSpPr>
          <p:cNvPr id="5" name="Slide Number Placeholder 4"/>
          <p:cNvSpPr>
            <a:spLocks noGrp="1"/>
          </p:cNvSpPr>
          <p:nvPr>
            <p:ph type="sldNum" sz="quarter" idx="12"/>
          </p:nvPr>
        </p:nvSpPr>
        <p:spPr/>
        <p:txBody>
          <a:bodyPr/>
          <a:lstStyle/>
          <a:p>
            <a:fld id="{3552B95B-556F-44BD-91A5-D80C1B9E2BB3}" type="slidenum">
              <a:rPr lang="en-US" smtClean="0"/>
              <a:pPr/>
              <a:t>26</a:t>
            </a:fld>
            <a:endParaRPr lang="en-US"/>
          </a:p>
        </p:txBody>
      </p:sp>
      <p:grpSp>
        <p:nvGrpSpPr>
          <p:cNvPr id="8" name="Group 7"/>
          <p:cNvGrpSpPr/>
          <p:nvPr/>
        </p:nvGrpSpPr>
        <p:grpSpPr>
          <a:xfrm>
            <a:off x="5952067" y="638720"/>
            <a:ext cx="2895600" cy="2895600"/>
            <a:chOff x="5952067" y="1409700"/>
            <a:chExt cx="2895600" cy="2895600"/>
          </a:xfrm>
        </p:grpSpPr>
        <p:sp>
          <p:nvSpPr>
            <p:cNvPr id="6" name="Octagon 5"/>
            <p:cNvSpPr/>
            <p:nvPr/>
          </p:nvSpPr>
          <p:spPr>
            <a:xfrm>
              <a:off x="5952067" y="1409700"/>
              <a:ext cx="2895600" cy="2895600"/>
            </a:xfrm>
            <a:prstGeom prst="octagon">
              <a:avLst>
                <a:gd name="adj" fmla="val 5605"/>
              </a:avLst>
            </a:prstGeom>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a:r>
                <a:rPr lang="en-US" sz="3200" b="1" dirty="0"/>
                <a:t>CPU</a:t>
              </a:r>
            </a:p>
          </p:txBody>
        </p:sp>
        <p:sp>
          <p:nvSpPr>
            <p:cNvPr id="7" name="Rectangle 6"/>
            <p:cNvSpPr/>
            <p:nvPr/>
          </p:nvSpPr>
          <p:spPr>
            <a:xfrm>
              <a:off x="6223000" y="1701800"/>
              <a:ext cx="1143000" cy="1143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µCode ROM</a:t>
              </a:r>
            </a:p>
          </p:txBody>
        </p:sp>
      </p:grpSp>
      <p:sp>
        <p:nvSpPr>
          <p:cNvPr id="10" name="TextBox 9"/>
          <p:cNvSpPr txBox="1"/>
          <p:nvPr/>
        </p:nvSpPr>
        <p:spPr>
          <a:xfrm>
            <a:off x="251883" y="1332986"/>
            <a:ext cx="2895600" cy="1107996"/>
          </a:xfrm>
          <a:prstGeom prst="rect">
            <a:avLst/>
          </a:prstGeom>
          <a:noFill/>
        </p:spPr>
        <p:txBody>
          <a:bodyPr wrap="square" rtlCol="0">
            <a:spAutoFit/>
          </a:bodyPr>
          <a:lstStyle/>
          <a:p>
            <a:pPr algn="ctr"/>
            <a:r>
              <a:rPr lang="en-US" sz="2200" dirty="0"/>
              <a:t>it's inside the CPU, and it can be made of EEPROM or Flash</a:t>
            </a:r>
          </a:p>
        </p:txBody>
      </p:sp>
      <p:sp>
        <p:nvSpPr>
          <p:cNvPr id="11" name="TextBox 10"/>
          <p:cNvSpPr txBox="1"/>
          <p:nvPr/>
        </p:nvSpPr>
        <p:spPr>
          <a:xfrm>
            <a:off x="3568699" y="1367766"/>
            <a:ext cx="2159001" cy="430887"/>
          </a:xfrm>
          <a:prstGeom prst="rect">
            <a:avLst/>
          </a:prstGeom>
          <a:noFill/>
        </p:spPr>
        <p:txBody>
          <a:bodyPr wrap="square" rtlCol="0">
            <a:spAutoFit/>
          </a:bodyPr>
          <a:lstStyle/>
          <a:p>
            <a:pPr algn="ctr"/>
            <a:r>
              <a:rPr lang="en-US" sz="2200" b="1">
                <a:solidFill>
                  <a:srgbClr val="FF0000"/>
                </a:solidFill>
                <a:latin typeface="Consolas" charset="0"/>
                <a:ea typeface="Consolas" charset="0"/>
                <a:cs typeface="Consolas" charset="0"/>
              </a:rPr>
              <a:t>firmware.bin</a:t>
            </a:r>
            <a:endParaRPr lang="en-US" sz="2200" b="1" dirty="0">
              <a:solidFill>
                <a:srgbClr val="FF0000"/>
              </a:solidFill>
              <a:latin typeface="Consolas" charset="0"/>
              <a:ea typeface="Consolas" charset="0"/>
              <a:cs typeface="Consolas" charset="0"/>
            </a:endParaRPr>
          </a:p>
        </p:txBody>
      </p:sp>
      <p:sp>
        <p:nvSpPr>
          <p:cNvPr id="12" name="Right Arrow 11"/>
          <p:cNvSpPr/>
          <p:nvPr/>
        </p:nvSpPr>
        <p:spPr>
          <a:xfrm>
            <a:off x="5638800" y="1354153"/>
            <a:ext cx="698499" cy="45720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164417" y="2098481"/>
            <a:ext cx="2895600" cy="430887"/>
          </a:xfrm>
          <a:prstGeom prst="rect">
            <a:avLst/>
          </a:prstGeom>
          <a:noFill/>
        </p:spPr>
        <p:txBody>
          <a:bodyPr wrap="square" rtlCol="0">
            <a:spAutoFit/>
          </a:bodyPr>
          <a:lstStyle/>
          <a:p>
            <a:pPr algn="ctr"/>
            <a:r>
              <a:rPr lang="en-US" sz="2200" dirty="0"/>
              <a:t>so we can </a:t>
            </a:r>
            <a:r>
              <a:rPr lang="en-US" sz="2200" b="1" dirty="0"/>
              <a:t>change it!</a:t>
            </a:r>
            <a:endParaRPr lang="en-US" sz="2200" dirty="0"/>
          </a:p>
        </p:txBody>
      </p:sp>
      <p:sp>
        <p:nvSpPr>
          <p:cNvPr id="14" name="TextBox 13"/>
          <p:cNvSpPr txBox="1"/>
          <p:nvPr/>
        </p:nvSpPr>
        <p:spPr>
          <a:xfrm>
            <a:off x="457200" y="2772395"/>
            <a:ext cx="4267200" cy="1107996"/>
          </a:xfrm>
          <a:prstGeom prst="rect">
            <a:avLst/>
          </a:prstGeom>
          <a:noFill/>
        </p:spPr>
        <p:txBody>
          <a:bodyPr wrap="square" rtlCol="0">
            <a:spAutoFit/>
          </a:bodyPr>
          <a:lstStyle/>
          <a:p>
            <a:pPr algn="ctr"/>
            <a:r>
              <a:rPr lang="en-US" sz="2200" b="1" dirty="0"/>
              <a:t>firmware</a:t>
            </a:r>
            <a:r>
              <a:rPr lang="en-US" sz="2200" dirty="0"/>
              <a:t> is software which serves a </a:t>
            </a:r>
            <a:r>
              <a:rPr lang="en-US" sz="2200" i="1" dirty="0"/>
              <a:t>very important function </a:t>
            </a:r>
            <a:r>
              <a:rPr lang="en-US" sz="2200" dirty="0"/>
              <a:t>and is hard to change</a:t>
            </a:r>
          </a:p>
        </p:txBody>
      </p:sp>
      <p:sp>
        <p:nvSpPr>
          <p:cNvPr id="15" name="TextBox 14"/>
          <p:cNvSpPr txBox="1"/>
          <p:nvPr/>
        </p:nvSpPr>
        <p:spPr>
          <a:xfrm>
            <a:off x="-152400" y="3866176"/>
            <a:ext cx="5952066" cy="338554"/>
          </a:xfrm>
          <a:prstGeom prst="rect">
            <a:avLst/>
          </a:prstGeom>
          <a:noFill/>
        </p:spPr>
        <p:txBody>
          <a:bodyPr wrap="square" rtlCol="0">
            <a:spAutoFit/>
          </a:bodyPr>
          <a:lstStyle/>
          <a:p>
            <a:pPr algn="ctr"/>
            <a:r>
              <a:rPr lang="en-US" sz="1600" dirty="0"/>
              <a:t>(get it? it's softer than hardware but harder than software</a:t>
            </a:r>
            <a:r>
              <a:rPr lang="mr-IN" sz="1600" dirty="0"/>
              <a:t>…</a:t>
            </a:r>
            <a:r>
              <a:rPr lang="en-US" sz="1600" dirty="0"/>
              <a:t>)</a:t>
            </a:r>
          </a:p>
        </p:txBody>
      </p:sp>
      <p:sp>
        <p:nvSpPr>
          <p:cNvPr id="16" name="TextBox 15"/>
          <p:cNvSpPr txBox="1"/>
          <p:nvPr/>
        </p:nvSpPr>
        <p:spPr>
          <a:xfrm>
            <a:off x="3443817" y="4178343"/>
            <a:ext cx="5558366" cy="769441"/>
          </a:xfrm>
          <a:prstGeom prst="rect">
            <a:avLst/>
          </a:prstGeom>
          <a:noFill/>
        </p:spPr>
        <p:txBody>
          <a:bodyPr wrap="square" rtlCol="0">
            <a:spAutoFit/>
          </a:bodyPr>
          <a:lstStyle/>
          <a:p>
            <a:pPr algn="ctr"/>
            <a:r>
              <a:rPr lang="en-US" sz="2200" dirty="0"/>
              <a:t>so what could you do if you could </a:t>
            </a:r>
            <a:r>
              <a:rPr lang="en-US" sz="2200" b="1" dirty="0"/>
              <a:t>reprogram how your CPU works?</a:t>
            </a:r>
            <a:endParaRPr lang="en-US" sz="2200" dirty="0"/>
          </a:p>
        </p:txBody>
      </p:sp>
    </p:spTree>
    <p:extLst>
      <p:ext uri="{BB962C8B-B14F-4D97-AF65-F5344CB8AC3E}">
        <p14:creationId xmlns:p14="http://schemas.microsoft.com/office/powerpoint/2010/main" val="20949523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3" grpId="0"/>
      <p:bldP spid="14" grpId="0"/>
      <p:bldP spid="15"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strike="sngStrike" dirty="0"/>
              <a:t>sky</a:t>
            </a:r>
            <a:r>
              <a:rPr lang="en-US" dirty="0"/>
              <a:t> ROM size is the limit</a:t>
            </a:r>
          </a:p>
        </p:txBody>
      </p:sp>
      <p:sp>
        <p:nvSpPr>
          <p:cNvPr id="4" name="Footer Placeholder 3"/>
          <p:cNvSpPr>
            <a:spLocks noGrp="1"/>
          </p:cNvSpPr>
          <p:nvPr>
            <p:ph type="ftr" sz="quarter" idx="11"/>
          </p:nvPr>
        </p:nvSpPr>
        <p:spPr/>
        <p:txBody>
          <a:bodyPr/>
          <a:lstStyle/>
          <a:p>
            <a:r>
              <a:rPr lang="is-IS"/>
              <a:t>CS447</a:t>
            </a:r>
            <a:endParaRPr lang="en-US"/>
          </a:p>
        </p:txBody>
      </p:sp>
      <p:sp>
        <p:nvSpPr>
          <p:cNvPr id="5" name="Slide Number Placeholder 4"/>
          <p:cNvSpPr>
            <a:spLocks noGrp="1"/>
          </p:cNvSpPr>
          <p:nvPr>
            <p:ph type="sldNum" sz="quarter" idx="12"/>
          </p:nvPr>
        </p:nvSpPr>
        <p:spPr/>
        <p:txBody>
          <a:bodyPr/>
          <a:lstStyle/>
          <a:p>
            <a:fld id="{3552B95B-556F-44BD-91A5-D80C1B9E2BB3}" type="slidenum">
              <a:rPr lang="en-US" smtClean="0"/>
              <a:pPr/>
              <a:t>27</a:t>
            </a:fld>
            <a:endParaRPr lang="en-US"/>
          </a:p>
        </p:txBody>
      </p:sp>
      <p:sp>
        <p:nvSpPr>
          <p:cNvPr id="6" name="TextBox 5"/>
          <p:cNvSpPr txBox="1"/>
          <p:nvPr/>
        </p:nvSpPr>
        <p:spPr>
          <a:xfrm rot="21036847">
            <a:off x="289257" y="664098"/>
            <a:ext cx="2560839" cy="954107"/>
          </a:xfrm>
          <a:prstGeom prst="rect">
            <a:avLst/>
          </a:prstGeom>
          <a:noFill/>
        </p:spPr>
        <p:txBody>
          <a:bodyPr wrap="square" rtlCol="0">
            <a:spAutoFit/>
          </a:bodyPr>
          <a:lstStyle/>
          <a:p>
            <a:pPr algn="ctr"/>
            <a:r>
              <a:rPr lang="en-US" sz="2800" b="1" dirty="0"/>
              <a:t>add new instructions!</a:t>
            </a:r>
            <a:endParaRPr lang="en-US" sz="2800" dirty="0"/>
          </a:p>
        </p:txBody>
      </p:sp>
      <p:sp>
        <p:nvSpPr>
          <p:cNvPr id="7" name="TextBox 6"/>
          <p:cNvSpPr txBox="1"/>
          <p:nvPr/>
        </p:nvSpPr>
        <p:spPr>
          <a:xfrm rot="568325">
            <a:off x="4529093" y="855305"/>
            <a:ext cx="3728388" cy="954107"/>
          </a:xfrm>
          <a:prstGeom prst="rect">
            <a:avLst/>
          </a:prstGeom>
          <a:noFill/>
        </p:spPr>
        <p:txBody>
          <a:bodyPr wrap="square" rtlCol="0">
            <a:spAutoFit/>
          </a:bodyPr>
          <a:lstStyle/>
          <a:p>
            <a:pPr algn="ctr"/>
            <a:r>
              <a:rPr lang="en-US" sz="2800" b="1" dirty="0"/>
              <a:t>fix gigantic security holes in old ones!</a:t>
            </a:r>
            <a:endParaRPr lang="en-US" sz="2800" dirty="0"/>
          </a:p>
        </p:txBody>
      </p:sp>
      <p:pic>
        <p:nvPicPr>
          <p:cNvPr id="8" name="Picture 7"/>
          <p:cNvPicPr>
            <a:picLocks noChangeAspect="1"/>
          </p:cNvPicPr>
          <p:nvPr/>
        </p:nvPicPr>
        <p:blipFill>
          <a:blip r:embed="rId3"/>
          <a:stretch>
            <a:fillRect/>
          </a:stretch>
        </p:blipFill>
        <p:spPr>
          <a:xfrm rot="519167">
            <a:off x="5468447" y="1786328"/>
            <a:ext cx="1117860" cy="1629422"/>
          </a:xfrm>
          <a:prstGeom prst="rect">
            <a:avLst/>
          </a:prstGeom>
        </p:spPr>
      </p:pic>
      <p:sp>
        <p:nvSpPr>
          <p:cNvPr id="9" name="TextBox 8"/>
          <p:cNvSpPr txBox="1"/>
          <p:nvPr/>
        </p:nvSpPr>
        <p:spPr>
          <a:xfrm rot="20907289">
            <a:off x="939768" y="1409590"/>
            <a:ext cx="2617529" cy="461665"/>
          </a:xfrm>
          <a:prstGeom prst="rect">
            <a:avLst/>
          </a:prstGeom>
          <a:noFill/>
        </p:spPr>
        <p:txBody>
          <a:bodyPr wrap="square" rtlCol="0">
            <a:spAutoFit/>
          </a:bodyPr>
          <a:lstStyle/>
          <a:p>
            <a:pPr algn="ctr"/>
            <a:r>
              <a:rPr lang="en-US" sz="2400" b="1" dirty="0" err="1">
                <a:solidFill>
                  <a:srgbClr val="FF0000"/>
                </a:solidFill>
                <a:latin typeface="Consolas" charset="0"/>
                <a:ea typeface="Consolas" charset="0"/>
                <a:cs typeface="Consolas" charset="0"/>
              </a:rPr>
              <a:t>vpmultishiftqb</a:t>
            </a:r>
            <a:endParaRPr lang="en-US" sz="2200" b="1" dirty="0">
              <a:solidFill>
                <a:srgbClr val="FF0000"/>
              </a:solidFill>
              <a:latin typeface="Consolas" charset="0"/>
              <a:ea typeface="Consolas" charset="0"/>
              <a:cs typeface="Consolas" charset="0"/>
            </a:endParaRPr>
          </a:p>
        </p:txBody>
      </p:sp>
      <p:sp>
        <p:nvSpPr>
          <p:cNvPr id="10" name="TextBox 9"/>
          <p:cNvSpPr txBox="1"/>
          <p:nvPr/>
        </p:nvSpPr>
        <p:spPr>
          <a:xfrm>
            <a:off x="-69636" y="1939577"/>
            <a:ext cx="2617529" cy="461665"/>
          </a:xfrm>
          <a:prstGeom prst="rect">
            <a:avLst/>
          </a:prstGeom>
          <a:noFill/>
        </p:spPr>
        <p:txBody>
          <a:bodyPr wrap="square" rtlCol="0">
            <a:spAutoFit/>
          </a:bodyPr>
          <a:lstStyle/>
          <a:p>
            <a:pPr algn="ctr"/>
            <a:r>
              <a:rPr lang="en-US" sz="2400" b="1">
                <a:solidFill>
                  <a:srgbClr val="FF0000"/>
                </a:solidFill>
                <a:latin typeface="Consolas" charset="0"/>
                <a:ea typeface="Consolas" charset="0"/>
                <a:cs typeface="Consolas" charset="0"/>
              </a:rPr>
              <a:t>phminposuw</a:t>
            </a:r>
            <a:endParaRPr lang="en-US" sz="2200" b="1" dirty="0">
              <a:solidFill>
                <a:srgbClr val="FF0000"/>
              </a:solidFill>
              <a:latin typeface="Consolas" charset="0"/>
              <a:ea typeface="Consolas" charset="0"/>
              <a:cs typeface="Consolas" charset="0"/>
            </a:endParaRPr>
          </a:p>
        </p:txBody>
      </p:sp>
      <p:sp>
        <p:nvSpPr>
          <p:cNvPr id="11" name="TextBox 10"/>
          <p:cNvSpPr txBox="1"/>
          <p:nvPr/>
        </p:nvSpPr>
        <p:spPr>
          <a:xfrm rot="20734083">
            <a:off x="1208313" y="2051430"/>
            <a:ext cx="2617529" cy="461665"/>
          </a:xfrm>
          <a:prstGeom prst="rect">
            <a:avLst/>
          </a:prstGeom>
          <a:noFill/>
        </p:spPr>
        <p:txBody>
          <a:bodyPr wrap="square" rtlCol="0">
            <a:spAutoFit/>
          </a:bodyPr>
          <a:lstStyle/>
          <a:p>
            <a:pPr algn="ctr"/>
            <a:r>
              <a:rPr lang="en-US" sz="2400" b="1" dirty="0" err="1">
                <a:solidFill>
                  <a:srgbClr val="FF0000"/>
                </a:solidFill>
                <a:latin typeface="Consolas" charset="0"/>
                <a:ea typeface="Consolas" charset="0"/>
                <a:cs typeface="Consolas" charset="0"/>
              </a:rPr>
              <a:t>sqrmaxrstdec</a:t>
            </a:r>
            <a:endParaRPr lang="en-US" sz="2200" b="1" dirty="0">
              <a:solidFill>
                <a:srgbClr val="FF0000"/>
              </a:solidFill>
              <a:latin typeface="Consolas" charset="0"/>
              <a:ea typeface="Consolas" charset="0"/>
              <a:cs typeface="Consolas" charset="0"/>
            </a:endParaRPr>
          </a:p>
        </p:txBody>
      </p:sp>
      <p:sp>
        <p:nvSpPr>
          <p:cNvPr id="12" name="TextBox 11"/>
          <p:cNvSpPr txBox="1"/>
          <p:nvPr/>
        </p:nvSpPr>
        <p:spPr>
          <a:xfrm rot="21168841">
            <a:off x="1511857" y="2787856"/>
            <a:ext cx="2915922" cy="954107"/>
          </a:xfrm>
          <a:prstGeom prst="rect">
            <a:avLst/>
          </a:prstGeom>
          <a:noFill/>
        </p:spPr>
        <p:txBody>
          <a:bodyPr wrap="square" rtlCol="0">
            <a:spAutoFit/>
          </a:bodyPr>
          <a:lstStyle/>
          <a:p>
            <a:pPr algn="ctr"/>
            <a:r>
              <a:rPr lang="en-US" sz="2800" b="1" dirty="0"/>
              <a:t>improve performance!</a:t>
            </a:r>
            <a:endParaRPr lang="en-US" sz="2800" dirty="0"/>
          </a:p>
        </p:txBody>
      </p:sp>
      <p:sp>
        <p:nvSpPr>
          <p:cNvPr id="13" name="TextBox 12"/>
          <p:cNvSpPr txBox="1"/>
          <p:nvPr/>
        </p:nvSpPr>
        <p:spPr>
          <a:xfrm rot="21168841">
            <a:off x="2096792" y="3743856"/>
            <a:ext cx="2223558" cy="769441"/>
          </a:xfrm>
          <a:prstGeom prst="rect">
            <a:avLst/>
          </a:prstGeom>
          <a:noFill/>
        </p:spPr>
        <p:txBody>
          <a:bodyPr wrap="square" rtlCol="0">
            <a:spAutoFit/>
          </a:bodyPr>
          <a:lstStyle/>
          <a:p>
            <a:pPr algn="ctr"/>
            <a:r>
              <a:rPr lang="en-US" sz="2200" dirty="0"/>
              <a:t>CPI before: 3.3</a:t>
            </a:r>
          </a:p>
          <a:p>
            <a:pPr algn="ctr"/>
            <a:r>
              <a:rPr lang="en-US" sz="2200" dirty="0"/>
              <a:t>CPI now: 2.8</a:t>
            </a:r>
          </a:p>
        </p:txBody>
      </p:sp>
      <p:sp>
        <p:nvSpPr>
          <p:cNvPr id="17" name="TextBox 16"/>
          <p:cNvSpPr txBox="1"/>
          <p:nvPr/>
        </p:nvSpPr>
        <p:spPr>
          <a:xfrm rot="458463">
            <a:off x="5815792" y="3434600"/>
            <a:ext cx="2673644" cy="1815882"/>
          </a:xfrm>
          <a:prstGeom prst="rect">
            <a:avLst/>
          </a:prstGeom>
          <a:noFill/>
        </p:spPr>
        <p:txBody>
          <a:bodyPr wrap="square" rtlCol="0">
            <a:spAutoFit/>
          </a:bodyPr>
          <a:lstStyle/>
          <a:p>
            <a:pPr algn="ctr"/>
            <a:r>
              <a:rPr lang="en-US" sz="2800" b="1" dirty="0"/>
              <a:t>make add </a:t>
            </a:r>
            <a:r>
              <a:rPr lang="en-US" sz="2800" b="1"/>
              <a:t>instructions subtract instead!!</a:t>
            </a:r>
            <a:endParaRPr lang="en-US" sz="2800" dirty="0"/>
          </a:p>
        </p:txBody>
      </p:sp>
      <p:sp>
        <p:nvSpPr>
          <p:cNvPr id="18" name="TextBox 17"/>
          <p:cNvSpPr txBox="1"/>
          <p:nvPr/>
        </p:nvSpPr>
        <p:spPr>
          <a:xfrm rot="3579158">
            <a:off x="7486513" y="4013225"/>
            <a:ext cx="2223558" cy="430887"/>
          </a:xfrm>
          <a:prstGeom prst="rect">
            <a:avLst/>
          </a:prstGeom>
          <a:noFill/>
        </p:spPr>
        <p:txBody>
          <a:bodyPr wrap="square" rtlCol="0">
            <a:spAutoFit/>
          </a:bodyPr>
          <a:lstStyle/>
          <a:p>
            <a:pPr algn="ctr"/>
            <a:r>
              <a:rPr lang="en-US" sz="2200" dirty="0" err="1"/>
              <a:t>haha</a:t>
            </a:r>
            <a:r>
              <a:rPr lang="en-US" sz="2200" dirty="0"/>
              <a:t> pranked</a:t>
            </a:r>
          </a:p>
        </p:txBody>
      </p:sp>
    </p:spTree>
    <p:extLst>
      <p:ext uri="{BB962C8B-B14F-4D97-AF65-F5344CB8AC3E}">
        <p14:creationId xmlns:p14="http://schemas.microsoft.com/office/powerpoint/2010/main" val="24598856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1" grpId="0"/>
      <p:bldP spid="12" grpId="0"/>
      <p:bldP spid="13" grpId="0"/>
      <p:bldP spid="17" grpId="0"/>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what's the catch?</a:t>
            </a:r>
          </a:p>
        </p:txBody>
      </p:sp>
      <p:sp>
        <p:nvSpPr>
          <p:cNvPr id="4" name="Footer Placeholder 3"/>
          <p:cNvSpPr>
            <a:spLocks noGrp="1"/>
          </p:cNvSpPr>
          <p:nvPr>
            <p:ph type="ftr" sz="quarter" idx="11"/>
          </p:nvPr>
        </p:nvSpPr>
        <p:spPr/>
        <p:txBody>
          <a:bodyPr/>
          <a:lstStyle/>
          <a:p>
            <a:r>
              <a:rPr lang="is-IS"/>
              <a:t>CS447</a:t>
            </a:r>
            <a:endParaRPr lang="en-US"/>
          </a:p>
        </p:txBody>
      </p:sp>
      <p:sp>
        <p:nvSpPr>
          <p:cNvPr id="5" name="Slide Number Placeholder 4"/>
          <p:cNvSpPr>
            <a:spLocks noGrp="1"/>
          </p:cNvSpPr>
          <p:nvPr>
            <p:ph type="sldNum" sz="quarter" idx="12"/>
          </p:nvPr>
        </p:nvSpPr>
        <p:spPr/>
        <p:txBody>
          <a:bodyPr/>
          <a:lstStyle/>
          <a:p>
            <a:fld id="{3552B95B-556F-44BD-91A5-D80C1B9E2BB3}" type="slidenum">
              <a:rPr lang="en-US" smtClean="0"/>
              <a:pPr/>
              <a:t>28</a:t>
            </a:fld>
            <a:endParaRPr lang="en-US"/>
          </a:p>
        </p:txBody>
      </p:sp>
      <p:grpSp>
        <p:nvGrpSpPr>
          <p:cNvPr id="14" name="Group 13"/>
          <p:cNvGrpSpPr/>
          <p:nvPr/>
        </p:nvGrpSpPr>
        <p:grpSpPr>
          <a:xfrm>
            <a:off x="1490753" y="495300"/>
            <a:ext cx="6096000" cy="3206763"/>
            <a:chOff x="1143000" y="720411"/>
            <a:chExt cx="6096000" cy="3206763"/>
          </a:xfrm>
        </p:grpSpPr>
        <p:sp>
          <p:nvSpPr>
            <p:cNvPr id="6" name="TextBox 5"/>
            <p:cNvSpPr txBox="1"/>
            <p:nvPr/>
          </p:nvSpPr>
          <p:spPr>
            <a:xfrm>
              <a:off x="1752600" y="720411"/>
              <a:ext cx="4814358" cy="523220"/>
            </a:xfrm>
            <a:prstGeom prst="rect">
              <a:avLst/>
            </a:prstGeom>
            <a:noFill/>
          </p:spPr>
          <p:txBody>
            <a:bodyPr wrap="square" rtlCol="0">
              <a:spAutoFit/>
            </a:bodyPr>
            <a:lstStyle/>
            <a:p>
              <a:pPr algn="ctr"/>
              <a:r>
                <a:rPr lang="en-US" sz="2800" b="1" dirty="0"/>
                <a:t>WHO’S FASTER?</a:t>
              </a:r>
            </a:p>
          </p:txBody>
        </p:sp>
        <p:cxnSp>
          <p:nvCxnSpPr>
            <p:cNvPr id="8" name="Straight Connector 7"/>
            <p:cNvCxnSpPr/>
            <p:nvPr/>
          </p:nvCxnSpPr>
          <p:spPr>
            <a:xfrm>
              <a:off x="1143000" y="1257300"/>
              <a:ext cx="6096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flipV="1">
              <a:off x="4159779" y="1257300"/>
              <a:ext cx="0" cy="266987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1524000" y="1258549"/>
            <a:ext cx="2978203" cy="2443514"/>
            <a:chOff x="-526245" y="1499024"/>
            <a:chExt cx="3866168" cy="3172058"/>
          </a:xfrm>
        </p:grpSpPr>
        <p:sp>
          <p:nvSpPr>
            <p:cNvPr id="17" name="Rectangle 16"/>
            <p:cNvSpPr/>
            <p:nvPr/>
          </p:nvSpPr>
          <p:spPr>
            <a:xfrm rot="21000035">
              <a:off x="501233" y="2130977"/>
              <a:ext cx="1465318" cy="13383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400" b="1" dirty="0">
                  <a:solidFill>
                    <a:schemeClr val="bg1"/>
                  </a:solidFill>
                </a:rPr>
                <a:t>Sequencer</a:t>
              </a:r>
            </a:p>
          </p:txBody>
        </p:sp>
        <p:sp>
          <p:nvSpPr>
            <p:cNvPr id="15" name="Rectangle 14"/>
            <p:cNvSpPr/>
            <p:nvPr/>
          </p:nvSpPr>
          <p:spPr>
            <a:xfrm rot="20778003">
              <a:off x="643595" y="1499024"/>
              <a:ext cx="861719" cy="723652"/>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b="1" dirty="0"/>
                <a:t>µPC</a:t>
              </a:r>
            </a:p>
          </p:txBody>
        </p:sp>
        <p:sp>
          <p:nvSpPr>
            <p:cNvPr id="16" name="Rectangle 15"/>
            <p:cNvSpPr/>
            <p:nvPr/>
          </p:nvSpPr>
          <p:spPr>
            <a:xfrm rot="329198">
              <a:off x="1539168" y="1678136"/>
              <a:ext cx="1335071" cy="98227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800" b="1">
                  <a:solidFill>
                    <a:schemeClr val="bg1"/>
                  </a:solidFill>
                </a:rPr>
                <a:t>µCode ROM</a:t>
              </a:r>
              <a:endParaRPr lang="en-US" sz="1800" b="1" dirty="0">
                <a:solidFill>
                  <a:schemeClr val="bg1"/>
                </a:solidFill>
              </a:endParaRPr>
            </a:p>
          </p:txBody>
        </p:sp>
        <p:sp>
          <p:nvSpPr>
            <p:cNvPr id="18" name="TextBox 17"/>
            <p:cNvSpPr txBox="1"/>
            <p:nvPr/>
          </p:nvSpPr>
          <p:spPr>
            <a:xfrm>
              <a:off x="-526245" y="3672229"/>
              <a:ext cx="3866168" cy="998853"/>
            </a:xfrm>
            <a:prstGeom prst="rect">
              <a:avLst/>
            </a:prstGeom>
            <a:noFill/>
          </p:spPr>
          <p:txBody>
            <a:bodyPr wrap="square" rtlCol="0">
              <a:spAutoFit/>
            </a:bodyPr>
            <a:lstStyle/>
            <a:p>
              <a:pPr algn="ctr"/>
              <a:r>
                <a:rPr lang="en-US" sz="2200" dirty="0"/>
                <a:t>a complicated mini-CPU inside your CPU</a:t>
              </a:r>
            </a:p>
          </p:txBody>
        </p:sp>
      </p:grpSp>
      <p:grpSp>
        <p:nvGrpSpPr>
          <p:cNvPr id="53" name="Group 52"/>
          <p:cNvGrpSpPr/>
          <p:nvPr/>
        </p:nvGrpSpPr>
        <p:grpSpPr>
          <a:xfrm>
            <a:off x="4538752" y="1401647"/>
            <a:ext cx="2584539" cy="2321437"/>
            <a:chOff x="3481210" y="1626758"/>
            <a:chExt cx="3478511" cy="3124403"/>
          </a:xfrm>
        </p:grpSpPr>
        <p:grpSp>
          <p:nvGrpSpPr>
            <p:cNvPr id="44" name="Group 43"/>
            <p:cNvGrpSpPr/>
            <p:nvPr/>
          </p:nvGrpSpPr>
          <p:grpSpPr>
            <a:xfrm>
              <a:off x="3673218" y="1626758"/>
              <a:ext cx="1544913" cy="732249"/>
              <a:chOff x="3673218" y="1626758"/>
              <a:chExt cx="2080407" cy="986059"/>
            </a:xfrm>
          </p:grpSpPr>
          <p:cxnSp>
            <p:nvCxnSpPr>
              <p:cNvPr id="22" name="Straight Connector 21"/>
              <p:cNvCxnSpPr/>
              <p:nvPr/>
            </p:nvCxnSpPr>
            <p:spPr>
              <a:xfrm flipH="1">
                <a:off x="3673218" y="1843333"/>
                <a:ext cx="4250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5328617" y="2119787"/>
                <a:ext cx="4250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673218" y="2444650"/>
                <a:ext cx="4250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Arc 27"/>
              <p:cNvSpPr/>
              <p:nvPr/>
            </p:nvSpPr>
            <p:spPr>
              <a:xfrm>
                <a:off x="4337992" y="1626758"/>
                <a:ext cx="986059" cy="986059"/>
              </a:xfrm>
              <a:prstGeom prst="arc">
                <a:avLst>
                  <a:gd name="adj1" fmla="val 16200000"/>
                  <a:gd name="adj2" fmla="val 540089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29" name="Rectangle 7"/>
              <p:cNvSpPr/>
              <p:nvPr/>
            </p:nvSpPr>
            <p:spPr>
              <a:xfrm>
                <a:off x="4098226" y="1626758"/>
                <a:ext cx="737362" cy="986059"/>
              </a:xfrm>
              <a:custGeom>
                <a:avLst/>
                <a:gdLst>
                  <a:gd name="connsiteX0" fmla="*/ 0 w 1037737"/>
                  <a:gd name="connsiteY0" fmla="*/ 0 h 1379672"/>
                  <a:gd name="connsiteX1" fmla="*/ 1037737 w 1037737"/>
                  <a:gd name="connsiteY1" fmla="*/ 0 h 1379672"/>
                  <a:gd name="connsiteX2" fmla="*/ 1037737 w 1037737"/>
                  <a:gd name="connsiteY2" fmla="*/ 1379672 h 1379672"/>
                  <a:gd name="connsiteX3" fmla="*/ 0 w 1037737"/>
                  <a:gd name="connsiteY3" fmla="*/ 1379672 h 1379672"/>
                  <a:gd name="connsiteX4" fmla="*/ 0 w 1037737"/>
                  <a:gd name="connsiteY4" fmla="*/ 0 h 1379672"/>
                  <a:gd name="connsiteX0" fmla="*/ 1037737 w 1129177"/>
                  <a:gd name="connsiteY0" fmla="*/ 1379672 h 1471112"/>
                  <a:gd name="connsiteX1" fmla="*/ 0 w 1129177"/>
                  <a:gd name="connsiteY1" fmla="*/ 1379672 h 1471112"/>
                  <a:gd name="connsiteX2" fmla="*/ 0 w 1129177"/>
                  <a:gd name="connsiteY2" fmla="*/ 0 h 1471112"/>
                  <a:gd name="connsiteX3" fmla="*/ 1037737 w 1129177"/>
                  <a:gd name="connsiteY3" fmla="*/ 0 h 1471112"/>
                  <a:gd name="connsiteX4" fmla="*/ 1129177 w 1129177"/>
                  <a:gd name="connsiteY4" fmla="*/ 1471112 h 1471112"/>
                  <a:gd name="connsiteX0" fmla="*/ 1037737 w 1037737"/>
                  <a:gd name="connsiteY0" fmla="*/ 1379672 h 1379672"/>
                  <a:gd name="connsiteX1" fmla="*/ 0 w 1037737"/>
                  <a:gd name="connsiteY1" fmla="*/ 1379672 h 1379672"/>
                  <a:gd name="connsiteX2" fmla="*/ 0 w 1037737"/>
                  <a:gd name="connsiteY2" fmla="*/ 0 h 1379672"/>
                  <a:gd name="connsiteX3" fmla="*/ 1037737 w 1037737"/>
                  <a:gd name="connsiteY3" fmla="*/ 0 h 1379672"/>
                </a:gdLst>
                <a:ahLst/>
                <a:cxnLst>
                  <a:cxn ang="0">
                    <a:pos x="connsiteX0" y="connsiteY0"/>
                  </a:cxn>
                  <a:cxn ang="0">
                    <a:pos x="connsiteX1" y="connsiteY1"/>
                  </a:cxn>
                  <a:cxn ang="0">
                    <a:pos x="connsiteX2" y="connsiteY2"/>
                  </a:cxn>
                  <a:cxn ang="0">
                    <a:pos x="connsiteX3" y="connsiteY3"/>
                  </a:cxn>
                </a:cxnLst>
                <a:rect l="l" t="t" r="r" b="b"/>
                <a:pathLst>
                  <a:path w="1037737" h="1379672">
                    <a:moveTo>
                      <a:pt x="1037737" y="1379672"/>
                    </a:moveTo>
                    <a:lnTo>
                      <a:pt x="0" y="1379672"/>
                    </a:lnTo>
                    <a:lnTo>
                      <a:pt x="0" y="0"/>
                    </a:lnTo>
                    <a:lnTo>
                      <a:pt x="1037737"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45" name="Group 44"/>
            <p:cNvGrpSpPr/>
            <p:nvPr/>
          </p:nvGrpSpPr>
          <p:grpSpPr>
            <a:xfrm>
              <a:off x="5002271" y="2196026"/>
              <a:ext cx="1464499" cy="732232"/>
              <a:chOff x="4479101" y="3228992"/>
              <a:chExt cx="1972120" cy="986036"/>
            </a:xfrm>
          </p:grpSpPr>
          <p:cxnSp>
            <p:nvCxnSpPr>
              <p:cNvPr id="33" name="Straight Connector 32"/>
              <p:cNvCxnSpPr/>
              <p:nvPr/>
            </p:nvCxnSpPr>
            <p:spPr>
              <a:xfrm flipH="1">
                <a:off x="4479101" y="3445544"/>
                <a:ext cx="4250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6026213" y="3721998"/>
                <a:ext cx="4250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4479101" y="4046860"/>
                <a:ext cx="4250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4782015" y="3228992"/>
                <a:ext cx="1238254" cy="986036"/>
                <a:chOff x="5561062" y="2087461"/>
                <a:chExt cx="1742674" cy="1387712"/>
              </a:xfrm>
            </p:grpSpPr>
            <p:grpSp>
              <p:nvGrpSpPr>
                <p:cNvPr id="40" name="Group 39"/>
                <p:cNvGrpSpPr/>
                <p:nvPr/>
              </p:nvGrpSpPr>
              <p:grpSpPr>
                <a:xfrm>
                  <a:off x="5561062" y="2087461"/>
                  <a:ext cx="1742674" cy="1387712"/>
                  <a:chOff x="5561062" y="1690630"/>
                  <a:chExt cx="1742674" cy="2181373"/>
                </a:xfrm>
              </p:grpSpPr>
              <p:sp>
                <p:nvSpPr>
                  <p:cNvPr id="42" name="Freeform: Shape 15"/>
                  <p:cNvSpPr/>
                  <p:nvPr/>
                </p:nvSpPr>
                <p:spPr>
                  <a:xfrm>
                    <a:off x="5563071" y="1690630"/>
                    <a:ext cx="1740665" cy="1090670"/>
                  </a:xfrm>
                  <a:custGeom>
                    <a:avLst/>
                    <a:gdLst>
                      <a:gd name="connsiteX0" fmla="*/ 0 w 1740665"/>
                      <a:gd name="connsiteY0" fmla="*/ 0 h 1090670"/>
                      <a:gd name="connsiteX1" fmla="*/ 914400 w 1740665"/>
                      <a:gd name="connsiteY1" fmla="*/ 231354 h 1090670"/>
                      <a:gd name="connsiteX2" fmla="*/ 1740665 w 1740665"/>
                      <a:gd name="connsiteY2" fmla="*/ 1090670 h 1090670"/>
                      <a:gd name="connsiteX0" fmla="*/ 0 w 1740665"/>
                      <a:gd name="connsiteY0" fmla="*/ 0 h 1090670"/>
                      <a:gd name="connsiteX1" fmla="*/ 1046603 w 1740665"/>
                      <a:gd name="connsiteY1" fmla="*/ 253388 h 1090670"/>
                      <a:gd name="connsiteX2" fmla="*/ 1740665 w 1740665"/>
                      <a:gd name="connsiteY2" fmla="*/ 1090670 h 1090670"/>
                      <a:gd name="connsiteX0" fmla="*/ 0 w 1740665"/>
                      <a:gd name="connsiteY0" fmla="*/ 0 h 1090670"/>
                      <a:gd name="connsiteX1" fmla="*/ 1145755 w 1740665"/>
                      <a:gd name="connsiteY1" fmla="*/ 308473 h 1090670"/>
                      <a:gd name="connsiteX2" fmla="*/ 1740665 w 1740665"/>
                      <a:gd name="connsiteY2" fmla="*/ 1090670 h 1090670"/>
                      <a:gd name="connsiteX0" fmla="*/ 0 w 1740665"/>
                      <a:gd name="connsiteY0" fmla="*/ 0 h 1090670"/>
                      <a:gd name="connsiteX1" fmla="*/ 1145755 w 1740665"/>
                      <a:gd name="connsiteY1" fmla="*/ 308473 h 1090670"/>
                      <a:gd name="connsiteX2" fmla="*/ 1740665 w 1740665"/>
                      <a:gd name="connsiteY2" fmla="*/ 1090670 h 1090670"/>
                      <a:gd name="connsiteX0" fmla="*/ 0 w 1740665"/>
                      <a:gd name="connsiteY0" fmla="*/ 0 h 1090670"/>
                      <a:gd name="connsiteX1" fmla="*/ 1145755 w 1740665"/>
                      <a:gd name="connsiteY1" fmla="*/ 308473 h 1090670"/>
                      <a:gd name="connsiteX2" fmla="*/ 1740665 w 1740665"/>
                      <a:gd name="connsiteY2" fmla="*/ 1090670 h 1090670"/>
                      <a:gd name="connsiteX0" fmla="*/ 0 w 1740665"/>
                      <a:gd name="connsiteY0" fmla="*/ 0 h 1090670"/>
                      <a:gd name="connsiteX1" fmla="*/ 1145755 w 1740665"/>
                      <a:gd name="connsiteY1" fmla="*/ 308473 h 1090670"/>
                      <a:gd name="connsiteX2" fmla="*/ 1740665 w 1740665"/>
                      <a:gd name="connsiteY2" fmla="*/ 1090670 h 1090670"/>
                    </a:gdLst>
                    <a:ahLst/>
                    <a:cxnLst>
                      <a:cxn ang="0">
                        <a:pos x="connsiteX0" y="connsiteY0"/>
                      </a:cxn>
                      <a:cxn ang="0">
                        <a:pos x="connsiteX1" y="connsiteY1"/>
                      </a:cxn>
                      <a:cxn ang="0">
                        <a:pos x="connsiteX2" y="connsiteY2"/>
                      </a:cxn>
                    </a:cxnLst>
                    <a:rect l="l" t="t" r="r" b="b"/>
                    <a:pathLst>
                      <a:path w="1740665" h="1090670">
                        <a:moveTo>
                          <a:pt x="0" y="0"/>
                        </a:moveTo>
                        <a:cubicBezTo>
                          <a:pt x="312144" y="24788"/>
                          <a:pt x="822593" y="27543"/>
                          <a:pt x="1145755" y="308473"/>
                        </a:cubicBezTo>
                        <a:cubicBezTo>
                          <a:pt x="1468917" y="589403"/>
                          <a:pt x="1494622" y="564614"/>
                          <a:pt x="1740665" y="109067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3" name="Freeform: Shape 37"/>
                  <p:cNvSpPr/>
                  <p:nvPr/>
                </p:nvSpPr>
                <p:spPr>
                  <a:xfrm flipV="1">
                    <a:off x="5561062" y="2781333"/>
                    <a:ext cx="1740665" cy="1090670"/>
                  </a:xfrm>
                  <a:custGeom>
                    <a:avLst/>
                    <a:gdLst>
                      <a:gd name="connsiteX0" fmla="*/ 0 w 1740665"/>
                      <a:gd name="connsiteY0" fmla="*/ 0 h 1090670"/>
                      <a:gd name="connsiteX1" fmla="*/ 914400 w 1740665"/>
                      <a:gd name="connsiteY1" fmla="*/ 231354 h 1090670"/>
                      <a:gd name="connsiteX2" fmla="*/ 1740665 w 1740665"/>
                      <a:gd name="connsiteY2" fmla="*/ 1090670 h 1090670"/>
                      <a:gd name="connsiteX0" fmla="*/ 0 w 1740665"/>
                      <a:gd name="connsiteY0" fmla="*/ 0 h 1090670"/>
                      <a:gd name="connsiteX1" fmla="*/ 1046603 w 1740665"/>
                      <a:gd name="connsiteY1" fmla="*/ 253388 h 1090670"/>
                      <a:gd name="connsiteX2" fmla="*/ 1740665 w 1740665"/>
                      <a:gd name="connsiteY2" fmla="*/ 1090670 h 1090670"/>
                      <a:gd name="connsiteX0" fmla="*/ 0 w 1740665"/>
                      <a:gd name="connsiteY0" fmla="*/ 0 h 1090670"/>
                      <a:gd name="connsiteX1" fmla="*/ 1145755 w 1740665"/>
                      <a:gd name="connsiteY1" fmla="*/ 308473 h 1090670"/>
                      <a:gd name="connsiteX2" fmla="*/ 1740665 w 1740665"/>
                      <a:gd name="connsiteY2" fmla="*/ 1090670 h 1090670"/>
                      <a:gd name="connsiteX0" fmla="*/ 0 w 1740665"/>
                      <a:gd name="connsiteY0" fmla="*/ 0 h 1090670"/>
                      <a:gd name="connsiteX1" fmla="*/ 1145755 w 1740665"/>
                      <a:gd name="connsiteY1" fmla="*/ 308473 h 1090670"/>
                      <a:gd name="connsiteX2" fmla="*/ 1740665 w 1740665"/>
                      <a:gd name="connsiteY2" fmla="*/ 1090670 h 1090670"/>
                      <a:gd name="connsiteX0" fmla="*/ 0 w 1740665"/>
                      <a:gd name="connsiteY0" fmla="*/ 0 h 1090670"/>
                      <a:gd name="connsiteX1" fmla="*/ 1145755 w 1740665"/>
                      <a:gd name="connsiteY1" fmla="*/ 308473 h 1090670"/>
                      <a:gd name="connsiteX2" fmla="*/ 1740665 w 1740665"/>
                      <a:gd name="connsiteY2" fmla="*/ 1090670 h 1090670"/>
                      <a:gd name="connsiteX0" fmla="*/ 0 w 1740665"/>
                      <a:gd name="connsiteY0" fmla="*/ 0 h 1090670"/>
                      <a:gd name="connsiteX1" fmla="*/ 1145755 w 1740665"/>
                      <a:gd name="connsiteY1" fmla="*/ 308473 h 1090670"/>
                      <a:gd name="connsiteX2" fmla="*/ 1740665 w 1740665"/>
                      <a:gd name="connsiteY2" fmla="*/ 1090670 h 1090670"/>
                    </a:gdLst>
                    <a:ahLst/>
                    <a:cxnLst>
                      <a:cxn ang="0">
                        <a:pos x="connsiteX0" y="connsiteY0"/>
                      </a:cxn>
                      <a:cxn ang="0">
                        <a:pos x="connsiteX1" y="connsiteY1"/>
                      </a:cxn>
                      <a:cxn ang="0">
                        <a:pos x="connsiteX2" y="connsiteY2"/>
                      </a:cxn>
                    </a:cxnLst>
                    <a:rect l="l" t="t" r="r" b="b"/>
                    <a:pathLst>
                      <a:path w="1740665" h="1090670">
                        <a:moveTo>
                          <a:pt x="0" y="0"/>
                        </a:moveTo>
                        <a:cubicBezTo>
                          <a:pt x="312144" y="24788"/>
                          <a:pt x="822593" y="27543"/>
                          <a:pt x="1145755" y="308473"/>
                        </a:cubicBezTo>
                        <a:cubicBezTo>
                          <a:pt x="1468917" y="589403"/>
                          <a:pt x="1494622" y="564614"/>
                          <a:pt x="1740665" y="109067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41" name="Freeform: Shape 38"/>
                <p:cNvSpPr/>
                <p:nvPr/>
              </p:nvSpPr>
              <p:spPr>
                <a:xfrm>
                  <a:off x="5568950" y="2095500"/>
                  <a:ext cx="311172" cy="1377950"/>
                </a:xfrm>
                <a:custGeom>
                  <a:avLst/>
                  <a:gdLst>
                    <a:gd name="connsiteX0" fmla="*/ 0 w 311172"/>
                    <a:gd name="connsiteY0" fmla="*/ 0 h 1377950"/>
                    <a:gd name="connsiteX1" fmla="*/ 311150 w 311172"/>
                    <a:gd name="connsiteY1" fmla="*/ 647700 h 1377950"/>
                    <a:gd name="connsiteX2" fmla="*/ 12700 w 311172"/>
                    <a:gd name="connsiteY2" fmla="*/ 1377950 h 1377950"/>
                  </a:gdLst>
                  <a:ahLst/>
                  <a:cxnLst>
                    <a:cxn ang="0">
                      <a:pos x="connsiteX0" y="connsiteY0"/>
                    </a:cxn>
                    <a:cxn ang="0">
                      <a:pos x="connsiteX1" y="connsiteY1"/>
                    </a:cxn>
                    <a:cxn ang="0">
                      <a:pos x="connsiteX2" y="connsiteY2"/>
                    </a:cxn>
                  </a:cxnLst>
                  <a:rect l="l" t="t" r="r" b="b"/>
                  <a:pathLst>
                    <a:path w="311172" h="1377950">
                      <a:moveTo>
                        <a:pt x="0" y="0"/>
                      </a:moveTo>
                      <a:cubicBezTo>
                        <a:pt x="154516" y="209021"/>
                        <a:pt x="309033" y="418042"/>
                        <a:pt x="311150" y="647700"/>
                      </a:cubicBezTo>
                      <a:cubicBezTo>
                        <a:pt x="313267" y="877358"/>
                        <a:pt x="162983" y="1127654"/>
                        <a:pt x="12700" y="137795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grpSp>
          <p:nvGrpSpPr>
            <p:cNvPr id="46" name="Group 45"/>
            <p:cNvGrpSpPr/>
            <p:nvPr/>
          </p:nvGrpSpPr>
          <p:grpSpPr>
            <a:xfrm>
              <a:off x="3684383" y="2781111"/>
              <a:ext cx="1544913" cy="732249"/>
              <a:chOff x="3673218" y="1626758"/>
              <a:chExt cx="2080407" cy="986059"/>
            </a:xfrm>
          </p:grpSpPr>
          <p:cxnSp>
            <p:nvCxnSpPr>
              <p:cNvPr id="47" name="Straight Connector 46"/>
              <p:cNvCxnSpPr/>
              <p:nvPr/>
            </p:nvCxnSpPr>
            <p:spPr>
              <a:xfrm flipH="1">
                <a:off x="3673218" y="1843333"/>
                <a:ext cx="4250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5328617" y="2119787"/>
                <a:ext cx="4250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3673218" y="2444650"/>
                <a:ext cx="4250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Arc 49"/>
              <p:cNvSpPr/>
              <p:nvPr/>
            </p:nvSpPr>
            <p:spPr>
              <a:xfrm>
                <a:off x="4337992" y="1626758"/>
                <a:ext cx="986059" cy="986059"/>
              </a:xfrm>
              <a:prstGeom prst="arc">
                <a:avLst>
                  <a:gd name="adj1" fmla="val 16200000"/>
                  <a:gd name="adj2" fmla="val 540089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51" name="Rectangle 7"/>
              <p:cNvSpPr/>
              <p:nvPr/>
            </p:nvSpPr>
            <p:spPr>
              <a:xfrm>
                <a:off x="4098226" y="1626758"/>
                <a:ext cx="737362" cy="986059"/>
              </a:xfrm>
              <a:custGeom>
                <a:avLst/>
                <a:gdLst>
                  <a:gd name="connsiteX0" fmla="*/ 0 w 1037737"/>
                  <a:gd name="connsiteY0" fmla="*/ 0 h 1379672"/>
                  <a:gd name="connsiteX1" fmla="*/ 1037737 w 1037737"/>
                  <a:gd name="connsiteY1" fmla="*/ 0 h 1379672"/>
                  <a:gd name="connsiteX2" fmla="*/ 1037737 w 1037737"/>
                  <a:gd name="connsiteY2" fmla="*/ 1379672 h 1379672"/>
                  <a:gd name="connsiteX3" fmla="*/ 0 w 1037737"/>
                  <a:gd name="connsiteY3" fmla="*/ 1379672 h 1379672"/>
                  <a:gd name="connsiteX4" fmla="*/ 0 w 1037737"/>
                  <a:gd name="connsiteY4" fmla="*/ 0 h 1379672"/>
                  <a:gd name="connsiteX0" fmla="*/ 1037737 w 1129177"/>
                  <a:gd name="connsiteY0" fmla="*/ 1379672 h 1471112"/>
                  <a:gd name="connsiteX1" fmla="*/ 0 w 1129177"/>
                  <a:gd name="connsiteY1" fmla="*/ 1379672 h 1471112"/>
                  <a:gd name="connsiteX2" fmla="*/ 0 w 1129177"/>
                  <a:gd name="connsiteY2" fmla="*/ 0 h 1471112"/>
                  <a:gd name="connsiteX3" fmla="*/ 1037737 w 1129177"/>
                  <a:gd name="connsiteY3" fmla="*/ 0 h 1471112"/>
                  <a:gd name="connsiteX4" fmla="*/ 1129177 w 1129177"/>
                  <a:gd name="connsiteY4" fmla="*/ 1471112 h 1471112"/>
                  <a:gd name="connsiteX0" fmla="*/ 1037737 w 1037737"/>
                  <a:gd name="connsiteY0" fmla="*/ 1379672 h 1379672"/>
                  <a:gd name="connsiteX1" fmla="*/ 0 w 1037737"/>
                  <a:gd name="connsiteY1" fmla="*/ 1379672 h 1379672"/>
                  <a:gd name="connsiteX2" fmla="*/ 0 w 1037737"/>
                  <a:gd name="connsiteY2" fmla="*/ 0 h 1379672"/>
                  <a:gd name="connsiteX3" fmla="*/ 1037737 w 1037737"/>
                  <a:gd name="connsiteY3" fmla="*/ 0 h 1379672"/>
                </a:gdLst>
                <a:ahLst/>
                <a:cxnLst>
                  <a:cxn ang="0">
                    <a:pos x="connsiteX0" y="connsiteY0"/>
                  </a:cxn>
                  <a:cxn ang="0">
                    <a:pos x="connsiteX1" y="connsiteY1"/>
                  </a:cxn>
                  <a:cxn ang="0">
                    <a:pos x="connsiteX2" y="connsiteY2"/>
                  </a:cxn>
                  <a:cxn ang="0">
                    <a:pos x="connsiteX3" y="connsiteY3"/>
                  </a:cxn>
                </a:cxnLst>
                <a:rect l="l" t="t" r="r" b="b"/>
                <a:pathLst>
                  <a:path w="1037737" h="1379672">
                    <a:moveTo>
                      <a:pt x="1037737" y="1379672"/>
                    </a:moveTo>
                    <a:lnTo>
                      <a:pt x="0" y="1379672"/>
                    </a:lnTo>
                    <a:lnTo>
                      <a:pt x="0" y="0"/>
                    </a:lnTo>
                    <a:lnTo>
                      <a:pt x="1037737"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52" name="TextBox 51"/>
            <p:cNvSpPr txBox="1"/>
            <p:nvPr/>
          </p:nvSpPr>
          <p:spPr>
            <a:xfrm>
              <a:off x="3481210" y="3715577"/>
              <a:ext cx="3478511" cy="1035584"/>
            </a:xfrm>
            <a:prstGeom prst="rect">
              <a:avLst/>
            </a:prstGeom>
            <a:noFill/>
          </p:spPr>
          <p:txBody>
            <a:bodyPr wrap="square" rtlCol="0">
              <a:spAutoFit/>
            </a:bodyPr>
            <a:lstStyle/>
            <a:p>
              <a:pPr algn="ctr"/>
              <a:r>
                <a:rPr lang="en-US" sz="2200" dirty="0"/>
                <a:t>a handful of</a:t>
              </a:r>
            </a:p>
            <a:p>
              <a:pPr algn="ctr"/>
              <a:r>
                <a:rPr lang="en-US" sz="2200" dirty="0"/>
                <a:t>G A T E Y   B O Y S</a:t>
              </a:r>
            </a:p>
          </p:txBody>
        </p:sp>
      </p:grpSp>
      <p:sp>
        <p:nvSpPr>
          <p:cNvPr id="55" name="TextBox 54"/>
          <p:cNvSpPr txBox="1"/>
          <p:nvPr/>
        </p:nvSpPr>
        <p:spPr>
          <a:xfrm>
            <a:off x="1490753" y="3902321"/>
            <a:ext cx="6095998" cy="769441"/>
          </a:xfrm>
          <a:prstGeom prst="rect">
            <a:avLst/>
          </a:prstGeom>
          <a:noFill/>
        </p:spPr>
        <p:txBody>
          <a:bodyPr wrap="square" rtlCol="0">
            <a:spAutoFit/>
          </a:bodyPr>
          <a:lstStyle/>
          <a:p>
            <a:pPr algn="ctr"/>
            <a:r>
              <a:rPr lang="en-US" sz="2200" dirty="0" err="1"/>
              <a:t>microcoded</a:t>
            </a:r>
            <a:r>
              <a:rPr lang="en-US" sz="2200" dirty="0"/>
              <a:t> control is </a:t>
            </a:r>
            <a:r>
              <a:rPr lang="en-US" sz="2200" b="1" dirty="0">
                <a:solidFill>
                  <a:schemeClr val="accent3">
                    <a:lumMod val="75000"/>
                  </a:schemeClr>
                </a:solidFill>
              </a:rPr>
              <a:t>abstract and flexible</a:t>
            </a:r>
            <a:r>
              <a:rPr lang="en-US" sz="2200" dirty="0"/>
              <a:t>, but that comes at a cost: </a:t>
            </a:r>
            <a:r>
              <a:rPr lang="en-US" sz="2200" b="1" dirty="0">
                <a:solidFill>
                  <a:srgbClr val="FF0000"/>
                </a:solidFill>
              </a:rPr>
              <a:t>speed</a:t>
            </a:r>
            <a:r>
              <a:rPr lang="en-US" sz="2200" b="1" dirty="0"/>
              <a:t>. </a:t>
            </a:r>
          </a:p>
        </p:txBody>
      </p:sp>
      <p:sp>
        <p:nvSpPr>
          <p:cNvPr id="56" name="TextBox 55"/>
          <p:cNvSpPr txBox="1"/>
          <p:nvPr/>
        </p:nvSpPr>
        <p:spPr>
          <a:xfrm>
            <a:off x="739665" y="4797312"/>
            <a:ext cx="7525075" cy="430887"/>
          </a:xfrm>
          <a:prstGeom prst="rect">
            <a:avLst/>
          </a:prstGeom>
          <a:noFill/>
        </p:spPr>
        <p:txBody>
          <a:bodyPr wrap="square" rtlCol="0">
            <a:spAutoFit/>
          </a:bodyPr>
          <a:lstStyle/>
          <a:p>
            <a:pPr algn="ctr"/>
            <a:r>
              <a:rPr lang="en-US" sz="2200" b="1" dirty="0"/>
              <a:t>non-</a:t>
            </a:r>
            <a:r>
              <a:rPr lang="en-US" sz="2200" b="1" dirty="0" err="1"/>
              <a:t>microcoded</a:t>
            </a:r>
            <a:r>
              <a:rPr lang="en-US" sz="2200" b="1" dirty="0"/>
              <a:t> control </a:t>
            </a:r>
            <a:r>
              <a:rPr lang="en-US" sz="2200" dirty="0"/>
              <a:t>can be </a:t>
            </a:r>
            <a:r>
              <a:rPr lang="en-US" sz="2200" i="1" dirty="0"/>
              <a:t>very </a:t>
            </a:r>
            <a:r>
              <a:rPr lang="en-US" sz="2200" dirty="0"/>
              <a:t>fast.</a:t>
            </a:r>
            <a:endParaRPr lang="en-US" sz="2200" b="1" dirty="0"/>
          </a:p>
        </p:txBody>
      </p:sp>
    </p:spTree>
    <p:extLst>
      <p:ext uri="{BB962C8B-B14F-4D97-AF65-F5344CB8AC3E}">
        <p14:creationId xmlns:p14="http://schemas.microsoft.com/office/powerpoint/2010/main" val="31900454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origins of RISC</a:t>
            </a:r>
          </a:p>
        </p:txBody>
      </p:sp>
      <p:sp>
        <p:nvSpPr>
          <p:cNvPr id="3" name="Content Placeholder 2"/>
          <p:cNvSpPr>
            <a:spLocks noGrp="1"/>
          </p:cNvSpPr>
          <p:nvPr>
            <p:ph idx="1"/>
          </p:nvPr>
        </p:nvSpPr>
        <p:spPr>
          <a:xfrm>
            <a:off x="152400" y="495301"/>
            <a:ext cx="8991600" cy="838199"/>
          </a:xfrm>
        </p:spPr>
        <p:txBody>
          <a:bodyPr/>
          <a:lstStyle/>
          <a:p>
            <a:r>
              <a:rPr lang="en-US" dirty="0"/>
              <a:t>by the late 70s and early 80s, CISC architectures were reaching their peak of complexity, and that meant </a:t>
            </a:r>
            <a:r>
              <a:rPr lang="en-US" b="1" dirty="0"/>
              <a:t>big complex control units.</a:t>
            </a:r>
            <a:endParaRPr lang="en-US" dirty="0"/>
          </a:p>
        </p:txBody>
      </p:sp>
      <p:sp>
        <p:nvSpPr>
          <p:cNvPr id="4" name="Footer Placeholder 3"/>
          <p:cNvSpPr>
            <a:spLocks noGrp="1"/>
          </p:cNvSpPr>
          <p:nvPr>
            <p:ph type="ftr" sz="quarter" idx="11"/>
          </p:nvPr>
        </p:nvSpPr>
        <p:spPr/>
        <p:txBody>
          <a:bodyPr/>
          <a:lstStyle/>
          <a:p>
            <a:r>
              <a:rPr lang="is-IS"/>
              <a:t>CS447</a:t>
            </a:r>
            <a:endParaRPr lang="en-US"/>
          </a:p>
        </p:txBody>
      </p:sp>
      <p:sp>
        <p:nvSpPr>
          <p:cNvPr id="5" name="Slide Number Placeholder 4"/>
          <p:cNvSpPr>
            <a:spLocks noGrp="1"/>
          </p:cNvSpPr>
          <p:nvPr>
            <p:ph type="sldNum" sz="quarter" idx="12"/>
          </p:nvPr>
        </p:nvSpPr>
        <p:spPr/>
        <p:txBody>
          <a:bodyPr/>
          <a:lstStyle/>
          <a:p>
            <a:fld id="{3552B95B-556F-44BD-91A5-D80C1B9E2BB3}" type="slidenum">
              <a:rPr lang="en-US" smtClean="0"/>
              <a:pPr/>
              <a:t>29</a:t>
            </a:fld>
            <a:endParaRPr lang="en-US"/>
          </a:p>
        </p:txBody>
      </p:sp>
      <p:grpSp>
        <p:nvGrpSpPr>
          <p:cNvPr id="7" name="Group 6"/>
          <p:cNvGrpSpPr/>
          <p:nvPr/>
        </p:nvGrpSpPr>
        <p:grpSpPr>
          <a:xfrm>
            <a:off x="785090" y="1337733"/>
            <a:ext cx="2357967" cy="2357967"/>
            <a:chOff x="5952067" y="1409700"/>
            <a:chExt cx="2895600" cy="2895600"/>
          </a:xfrm>
        </p:grpSpPr>
        <p:sp>
          <p:nvSpPr>
            <p:cNvPr id="8" name="Octagon 7"/>
            <p:cNvSpPr/>
            <p:nvPr/>
          </p:nvSpPr>
          <p:spPr>
            <a:xfrm>
              <a:off x="5952067" y="1409700"/>
              <a:ext cx="2895600" cy="2895600"/>
            </a:xfrm>
            <a:prstGeom prst="octagon">
              <a:avLst>
                <a:gd name="adj" fmla="val 5605"/>
              </a:avLst>
            </a:prstGeom>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a:r>
                <a:rPr lang="en-US" sz="2800" b="1" dirty="0"/>
                <a:t>CISC CPU</a:t>
              </a:r>
            </a:p>
          </p:txBody>
        </p:sp>
        <p:sp>
          <p:nvSpPr>
            <p:cNvPr id="9" name="Rectangle 8"/>
            <p:cNvSpPr/>
            <p:nvPr/>
          </p:nvSpPr>
          <p:spPr>
            <a:xfrm>
              <a:off x="6104467" y="1562100"/>
              <a:ext cx="2590800" cy="167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control</a:t>
              </a:r>
              <a:endParaRPr lang="en-US" sz="2800" b="1" dirty="0"/>
            </a:p>
          </p:txBody>
        </p:sp>
        <p:sp>
          <p:nvSpPr>
            <p:cNvPr id="16" name="Rectangle 15"/>
            <p:cNvSpPr/>
            <p:nvPr/>
          </p:nvSpPr>
          <p:spPr>
            <a:xfrm>
              <a:off x="6104469" y="3344154"/>
              <a:ext cx="1321849" cy="3061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t>registers</a:t>
              </a:r>
              <a:endParaRPr lang="en-US" sz="1000" b="1" dirty="0"/>
            </a:p>
          </p:txBody>
        </p:sp>
        <p:sp>
          <p:nvSpPr>
            <p:cNvPr id="17" name="Rectangle 16"/>
            <p:cNvSpPr/>
            <p:nvPr/>
          </p:nvSpPr>
          <p:spPr>
            <a:xfrm>
              <a:off x="7486465" y="3345795"/>
              <a:ext cx="1208803" cy="30612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ALU</a:t>
              </a:r>
              <a:endParaRPr lang="en-US" sz="1000" b="1" dirty="0"/>
            </a:p>
          </p:txBody>
        </p:sp>
      </p:grpSp>
      <p:sp>
        <p:nvSpPr>
          <p:cNvPr id="13" name="TextBox 12"/>
          <p:cNvSpPr txBox="1"/>
          <p:nvPr/>
        </p:nvSpPr>
        <p:spPr>
          <a:xfrm>
            <a:off x="234563" y="3819804"/>
            <a:ext cx="3459020" cy="1107996"/>
          </a:xfrm>
          <a:prstGeom prst="rect">
            <a:avLst/>
          </a:prstGeom>
          <a:noFill/>
        </p:spPr>
        <p:txBody>
          <a:bodyPr wrap="square" rtlCol="0">
            <a:spAutoFit/>
          </a:bodyPr>
          <a:lstStyle/>
          <a:p>
            <a:pPr algn="ctr"/>
            <a:r>
              <a:rPr lang="en-US" sz="2200" dirty="0"/>
              <a:t>it wasn't unusual for the control to take up </a:t>
            </a:r>
            <a:r>
              <a:rPr lang="en-US" sz="2200" b="1" dirty="0"/>
              <a:t>the majority of the chip.</a:t>
            </a:r>
          </a:p>
        </p:txBody>
      </p:sp>
      <p:sp>
        <p:nvSpPr>
          <p:cNvPr id="14" name="TextBox 13"/>
          <p:cNvSpPr txBox="1"/>
          <p:nvPr/>
        </p:nvSpPr>
        <p:spPr>
          <a:xfrm>
            <a:off x="3622582" y="3819804"/>
            <a:ext cx="2854418" cy="1107996"/>
          </a:xfrm>
          <a:prstGeom prst="rect">
            <a:avLst/>
          </a:prstGeom>
          <a:noFill/>
        </p:spPr>
        <p:txBody>
          <a:bodyPr wrap="square" rtlCol="0">
            <a:spAutoFit/>
          </a:bodyPr>
          <a:lstStyle/>
          <a:p>
            <a:pPr algn="ctr"/>
            <a:r>
              <a:rPr lang="en-US" sz="2200" dirty="0"/>
              <a:t>RISC and MIPS took the </a:t>
            </a:r>
            <a:r>
              <a:rPr lang="en-US" sz="2200" i="1" dirty="0"/>
              <a:t>risk</a:t>
            </a:r>
            <a:r>
              <a:rPr lang="en-US" sz="2200" dirty="0"/>
              <a:t> of simplifying control...</a:t>
            </a:r>
            <a:endParaRPr lang="en-US" sz="2200" b="1" dirty="0"/>
          </a:p>
        </p:txBody>
      </p:sp>
      <p:sp>
        <p:nvSpPr>
          <p:cNvPr id="15" name="Right Arrow 14"/>
          <p:cNvSpPr/>
          <p:nvPr/>
        </p:nvSpPr>
        <p:spPr>
          <a:xfrm>
            <a:off x="3221491" y="1794054"/>
            <a:ext cx="568766" cy="136824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3868691" y="1333500"/>
            <a:ext cx="2362200" cy="2362200"/>
            <a:chOff x="3868691" y="1333500"/>
            <a:chExt cx="2362200" cy="2362200"/>
          </a:xfrm>
        </p:grpSpPr>
        <p:grpSp>
          <p:nvGrpSpPr>
            <p:cNvPr id="10" name="Group 9"/>
            <p:cNvGrpSpPr/>
            <p:nvPr/>
          </p:nvGrpSpPr>
          <p:grpSpPr>
            <a:xfrm>
              <a:off x="3868691" y="1333500"/>
              <a:ext cx="2362200" cy="2362200"/>
              <a:chOff x="5952067" y="1409700"/>
              <a:chExt cx="2895600" cy="2895600"/>
            </a:xfrm>
          </p:grpSpPr>
          <p:sp>
            <p:nvSpPr>
              <p:cNvPr id="11" name="Octagon 10"/>
              <p:cNvSpPr/>
              <p:nvPr/>
            </p:nvSpPr>
            <p:spPr>
              <a:xfrm>
                <a:off x="5952067" y="1409700"/>
                <a:ext cx="2895600" cy="2895600"/>
              </a:xfrm>
              <a:prstGeom prst="octagon">
                <a:avLst>
                  <a:gd name="adj" fmla="val 5605"/>
                </a:avLst>
              </a:prstGeom>
            </p:spPr>
            <p:style>
              <a:lnRef idx="2">
                <a:schemeClr val="accent6">
                  <a:shade val="50000"/>
                </a:schemeClr>
              </a:lnRef>
              <a:fillRef idx="1">
                <a:schemeClr val="accent6"/>
              </a:fillRef>
              <a:effectRef idx="0">
                <a:schemeClr val="accent6"/>
              </a:effectRef>
              <a:fontRef idx="minor">
                <a:schemeClr val="lt1"/>
              </a:fontRef>
            </p:style>
            <p:txBody>
              <a:bodyPr rtlCol="0" anchor="b"/>
              <a:lstStyle/>
              <a:p>
                <a:pPr algn="ctr"/>
                <a:r>
                  <a:rPr lang="en-US" sz="2800" b="1" dirty="0"/>
                  <a:t>RISC CPU</a:t>
                </a:r>
              </a:p>
            </p:txBody>
          </p:sp>
          <p:sp>
            <p:nvSpPr>
              <p:cNvPr id="12" name="Rectangle 11"/>
              <p:cNvSpPr/>
              <p:nvPr/>
            </p:nvSpPr>
            <p:spPr>
              <a:xfrm>
                <a:off x="6104467" y="1562100"/>
                <a:ext cx="990600" cy="6409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control</a:t>
                </a:r>
                <a:endParaRPr lang="en-US" sz="1100" b="1" dirty="0"/>
              </a:p>
            </p:txBody>
          </p:sp>
        </p:grpSp>
        <p:sp>
          <p:nvSpPr>
            <p:cNvPr id="20" name="Rectangle 19"/>
            <p:cNvSpPr/>
            <p:nvPr/>
          </p:nvSpPr>
          <p:spPr>
            <a:xfrm>
              <a:off x="3995788" y="2088817"/>
              <a:ext cx="805350" cy="10734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registers</a:t>
              </a:r>
              <a:endParaRPr lang="en-US" sz="1000" b="1" dirty="0"/>
            </a:p>
          </p:txBody>
        </p:sp>
        <p:sp>
          <p:nvSpPr>
            <p:cNvPr id="21" name="Rectangle 20"/>
            <p:cNvSpPr/>
            <p:nvPr/>
          </p:nvSpPr>
          <p:spPr>
            <a:xfrm>
              <a:off x="4871104" y="1457604"/>
              <a:ext cx="1224895" cy="170469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ALU</a:t>
              </a:r>
              <a:endParaRPr lang="en-US" sz="1600" b="1" dirty="0"/>
            </a:p>
          </p:txBody>
        </p:sp>
      </p:grpSp>
      <p:sp>
        <p:nvSpPr>
          <p:cNvPr id="22" name="TextBox 21"/>
          <p:cNvSpPr txBox="1"/>
          <p:nvPr/>
        </p:nvSpPr>
        <p:spPr>
          <a:xfrm>
            <a:off x="6169118" y="4565619"/>
            <a:ext cx="2631982" cy="769441"/>
          </a:xfrm>
          <a:prstGeom prst="rect">
            <a:avLst/>
          </a:prstGeom>
          <a:noFill/>
        </p:spPr>
        <p:txBody>
          <a:bodyPr wrap="square" rtlCol="0">
            <a:spAutoFit/>
          </a:bodyPr>
          <a:lstStyle/>
          <a:p>
            <a:pPr algn="ctr"/>
            <a:r>
              <a:rPr lang="en-US" sz="2200" dirty="0"/>
              <a:t>…and this was the right risk to take!</a:t>
            </a:r>
            <a:endParaRPr lang="en-US" sz="2200" b="1" dirty="0"/>
          </a:p>
        </p:txBody>
      </p:sp>
    </p:spTree>
    <p:extLst>
      <p:ext uri="{BB962C8B-B14F-4D97-AF65-F5344CB8AC3E}">
        <p14:creationId xmlns:p14="http://schemas.microsoft.com/office/powerpoint/2010/main" val="19129630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Multicycle CPUs</a:t>
            </a:r>
          </a:p>
        </p:txBody>
      </p:sp>
      <p:sp>
        <p:nvSpPr>
          <p:cNvPr id="6" name="Footer Placeholder 5"/>
          <p:cNvSpPr>
            <a:spLocks noGrp="1"/>
          </p:cNvSpPr>
          <p:nvPr>
            <p:ph type="ftr" sz="quarter" idx="11"/>
          </p:nvPr>
        </p:nvSpPr>
        <p:spPr/>
        <p:txBody>
          <a:bodyPr/>
          <a:lstStyle/>
          <a:p>
            <a:r>
              <a:rPr lang="is-IS"/>
              <a:t>CS447</a:t>
            </a:r>
            <a:endParaRPr lang="en-US" dirty="0"/>
          </a:p>
        </p:txBody>
      </p:sp>
      <p:sp>
        <p:nvSpPr>
          <p:cNvPr id="5" name="Slide Number Placeholder 4"/>
          <p:cNvSpPr>
            <a:spLocks noGrp="1"/>
          </p:cNvSpPr>
          <p:nvPr>
            <p:ph type="sldNum" sz="quarter" idx="12"/>
          </p:nvPr>
        </p:nvSpPr>
        <p:spPr/>
        <p:txBody>
          <a:bodyPr/>
          <a:lstStyle/>
          <a:p>
            <a:fld id="{3552B95B-556F-44BD-91A5-D80C1B9E2BB3}" type="slidenum">
              <a:rPr lang="en-US" smtClean="0"/>
              <a:pPr/>
              <a:t>3</a:t>
            </a:fld>
            <a:endParaRPr lang="en-US"/>
          </a:p>
        </p:txBody>
      </p:sp>
    </p:spTree>
    <p:extLst>
      <p:ext uri="{BB962C8B-B14F-4D97-AF65-F5344CB8AC3E}">
        <p14:creationId xmlns:p14="http://schemas.microsoft.com/office/powerpoint/2010/main" val="209768511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380E0-EC3C-7249-B6FC-3170D4A0453B}"/>
              </a:ext>
            </a:extLst>
          </p:cNvPr>
          <p:cNvSpPr>
            <a:spLocks noGrp="1"/>
          </p:cNvSpPr>
          <p:nvPr>
            <p:ph type="title"/>
          </p:nvPr>
        </p:nvSpPr>
        <p:spPr/>
        <p:txBody>
          <a:bodyPr/>
          <a:lstStyle/>
          <a:p>
            <a:r>
              <a:rPr lang="en-US" dirty="0"/>
              <a:t>Beware of things that aren’t space-time tradeoffs</a:t>
            </a:r>
          </a:p>
        </p:txBody>
      </p:sp>
      <p:sp>
        <p:nvSpPr>
          <p:cNvPr id="3" name="Content Placeholder 2">
            <a:extLst>
              <a:ext uri="{FF2B5EF4-FFF2-40B4-BE49-F238E27FC236}">
                <a16:creationId xmlns:a16="http://schemas.microsoft.com/office/drawing/2014/main" id="{76026366-3B83-BA45-A496-C1FC924A0C34}"/>
              </a:ext>
            </a:extLst>
          </p:cNvPr>
          <p:cNvSpPr>
            <a:spLocks noGrp="1"/>
          </p:cNvSpPr>
          <p:nvPr>
            <p:ph idx="1"/>
          </p:nvPr>
        </p:nvSpPr>
        <p:spPr/>
        <p:txBody>
          <a:bodyPr/>
          <a:lstStyle/>
          <a:p>
            <a:r>
              <a:rPr lang="en-US" dirty="0"/>
              <a:t>in the past, many students see “hardwired control is faster” and conclude, reasonably but incorrectly, that hardwired control is </a:t>
            </a:r>
            <a:r>
              <a:rPr lang="en-US" i="1" dirty="0"/>
              <a:t>bigger</a:t>
            </a:r>
            <a:r>
              <a:rPr lang="en-US" dirty="0"/>
              <a:t>.</a:t>
            </a:r>
          </a:p>
          <a:p>
            <a:r>
              <a:rPr lang="en-US" b="1" dirty="0">
                <a:solidFill>
                  <a:srgbClr val="FF0000"/>
                </a:solidFill>
              </a:rPr>
              <a:t>that’s absolutely not the case.</a:t>
            </a:r>
          </a:p>
          <a:p>
            <a:pPr lvl="1"/>
            <a:r>
              <a:rPr lang="en-US" dirty="0"/>
              <a:t>hardwired control is faster </a:t>
            </a:r>
            <a:r>
              <a:rPr lang="en-US" i="1" dirty="0"/>
              <a:t>because it is smaller and simpler.</a:t>
            </a:r>
          </a:p>
          <a:p>
            <a:pPr lvl="1"/>
            <a:r>
              <a:rPr lang="en-US" dirty="0"/>
              <a:t>microprogrammed control is bigger and more complex, which makes it slower.</a:t>
            </a:r>
          </a:p>
          <a:p>
            <a:r>
              <a:rPr lang="en-US" dirty="0"/>
              <a:t>then what are you trading off here?</a:t>
            </a:r>
          </a:p>
          <a:p>
            <a:pPr lvl="1"/>
            <a:r>
              <a:rPr lang="en-US" b="1" dirty="0"/>
              <a:t>abstraction/flexibility vs performance!</a:t>
            </a:r>
          </a:p>
          <a:p>
            <a:pPr lvl="1"/>
            <a:r>
              <a:rPr lang="en-US" dirty="0"/>
              <a:t>microprogramming makes it </a:t>
            </a:r>
            <a:r>
              <a:rPr lang="en-US" b="1" dirty="0"/>
              <a:t>extremely easy </a:t>
            </a:r>
            <a:r>
              <a:rPr lang="en-US" dirty="0"/>
              <a:t>to add new instructions without adding a bunch more hardware.</a:t>
            </a:r>
          </a:p>
          <a:p>
            <a:pPr lvl="1"/>
            <a:r>
              <a:rPr lang="en-US" dirty="0"/>
              <a:t>it also lets us do a lot of </a:t>
            </a:r>
            <a:r>
              <a:rPr lang="en-US" b="1" dirty="0"/>
              <a:t>cool/potentially useful things</a:t>
            </a:r>
            <a:r>
              <a:rPr lang="en-US" dirty="0"/>
              <a:t> that hardwired control doesn’t.</a:t>
            </a:r>
          </a:p>
          <a:p>
            <a:pPr lvl="1"/>
            <a:r>
              <a:rPr lang="en-US" dirty="0"/>
              <a:t>but both of these come at the cost of </a:t>
            </a:r>
            <a:r>
              <a:rPr lang="en-US" b="1" dirty="0"/>
              <a:t>increased complexity.</a:t>
            </a:r>
          </a:p>
          <a:p>
            <a:r>
              <a:rPr lang="en-US" dirty="0"/>
              <a:t>so does that mean microcode is an outdated technique? no…</a:t>
            </a:r>
          </a:p>
        </p:txBody>
      </p:sp>
      <p:sp>
        <p:nvSpPr>
          <p:cNvPr id="4" name="Footer Placeholder 3">
            <a:extLst>
              <a:ext uri="{FF2B5EF4-FFF2-40B4-BE49-F238E27FC236}">
                <a16:creationId xmlns:a16="http://schemas.microsoft.com/office/drawing/2014/main" id="{DABFE017-66E6-2546-B513-99B15DD60E3F}"/>
              </a:ext>
            </a:extLst>
          </p:cNvPr>
          <p:cNvSpPr>
            <a:spLocks noGrp="1"/>
          </p:cNvSpPr>
          <p:nvPr>
            <p:ph type="ftr" sz="quarter" idx="11"/>
          </p:nvPr>
        </p:nvSpPr>
        <p:spPr/>
        <p:txBody>
          <a:bodyPr/>
          <a:lstStyle/>
          <a:p>
            <a:r>
              <a:rPr lang="is-IS"/>
              <a:t>CS447</a:t>
            </a:r>
            <a:endParaRPr lang="en-US"/>
          </a:p>
        </p:txBody>
      </p:sp>
      <p:sp>
        <p:nvSpPr>
          <p:cNvPr id="5" name="Slide Number Placeholder 4">
            <a:extLst>
              <a:ext uri="{FF2B5EF4-FFF2-40B4-BE49-F238E27FC236}">
                <a16:creationId xmlns:a16="http://schemas.microsoft.com/office/drawing/2014/main" id="{477EF720-71B0-5441-83B4-2610FF9086EE}"/>
              </a:ext>
            </a:extLst>
          </p:cNvPr>
          <p:cNvSpPr>
            <a:spLocks noGrp="1"/>
          </p:cNvSpPr>
          <p:nvPr>
            <p:ph type="sldNum" sz="quarter" idx="12"/>
          </p:nvPr>
        </p:nvSpPr>
        <p:spPr/>
        <p:txBody>
          <a:bodyPr/>
          <a:lstStyle/>
          <a:p>
            <a:fld id="{3552B95B-556F-44BD-91A5-D80C1B9E2BB3}" type="slidenum">
              <a:rPr lang="en-US" smtClean="0"/>
              <a:pPr/>
              <a:t>30</a:t>
            </a:fld>
            <a:endParaRPr lang="en-US"/>
          </a:p>
        </p:txBody>
      </p:sp>
    </p:spTree>
    <p:extLst>
      <p:ext uri="{BB962C8B-B14F-4D97-AF65-F5344CB8AC3E}">
        <p14:creationId xmlns:p14="http://schemas.microsoft.com/office/powerpoint/2010/main" val="137855850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tool of many</a:t>
            </a:r>
          </a:p>
        </p:txBody>
      </p:sp>
      <p:sp>
        <p:nvSpPr>
          <p:cNvPr id="3" name="Content Placeholder 2"/>
          <p:cNvSpPr>
            <a:spLocks noGrp="1"/>
          </p:cNvSpPr>
          <p:nvPr>
            <p:ph idx="1"/>
          </p:nvPr>
        </p:nvSpPr>
        <p:spPr>
          <a:xfrm>
            <a:off x="152400" y="495301"/>
            <a:ext cx="8991600" cy="1446548"/>
          </a:xfrm>
        </p:spPr>
        <p:txBody>
          <a:bodyPr>
            <a:normAutofit/>
          </a:bodyPr>
          <a:lstStyle/>
          <a:p>
            <a:r>
              <a:rPr lang="en-US" dirty="0"/>
              <a:t>microcode is </a:t>
            </a:r>
            <a:r>
              <a:rPr lang="en-US" i="1" dirty="0"/>
              <a:t>absolutely</a:t>
            </a:r>
            <a:r>
              <a:rPr lang="en-US" dirty="0"/>
              <a:t> still in use, even in RISC machines.</a:t>
            </a:r>
          </a:p>
          <a:p>
            <a:r>
              <a:rPr lang="en-US" dirty="0"/>
              <a:t>most CPUs use some hybrid of hardcoded and </a:t>
            </a:r>
            <a:r>
              <a:rPr lang="en-US" dirty="0" err="1"/>
              <a:t>microcoded</a:t>
            </a:r>
            <a:r>
              <a:rPr lang="en-US" dirty="0"/>
              <a:t> control.</a:t>
            </a:r>
          </a:p>
          <a:p>
            <a:r>
              <a:rPr lang="en-US" dirty="0"/>
              <a:t>for instance, an x86 CPU implementation might do something like…</a:t>
            </a:r>
          </a:p>
        </p:txBody>
      </p:sp>
      <p:sp>
        <p:nvSpPr>
          <p:cNvPr id="4" name="Footer Placeholder 3"/>
          <p:cNvSpPr>
            <a:spLocks noGrp="1"/>
          </p:cNvSpPr>
          <p:nvPr>
            <p:ph type="ftr" sz="quarter" idx="11"/>
          </p:nvPr>
        </p:nvSpPr>
        <p:spPr/>
        <p:txBody>
          <a:bodyPr/>
          <a:lstStyle/>
          <a:p>
            <a:r>
              <a:rPr lang="is-IS"/>
              <a:t>CS447</a:t>
            </a:r>
            <a:endParaRPr lang="en-US"/>
          </a:p>
        </p:txBody>
      </p:sp>
      <p:sp>
        <p:nvSpPr>
          <p:cNvPr id="5" name="Slide Number Placeholder 4"/>
          <p:cNvSpPr>
            <a:spLocks noGrp="1"/>
          </p:cNvSpPr>
          <p:nvPr>
            <p:ph type="sldNum" sz="quarter" idx="12"/>
          </p:nvPr>
        </p:nvSpPr>
        <p:spPr/>
        <p:txBody>
          <a:bodyPr/>
          <a:lstStyle/>
          <a:p>
            <a:fld id="{3552B95B-556F-44BD-91A5-D80C1B9E2BB3}" type="slidenum">
              <a:rPr lang="en-US" smtClean="0"/>
              <a:pPr/>
              <a:t>31</a:t>
            </a:fld>
            <a:endParaRPr lang="en-US"/>
          </a:p>
        </p:txBody>
      </p:sp>
      <p:sp>
        <p:nvSpPr>
          <p:cNvPr id="6" name="TextBox 5"/>
          <p:cNvSpPr txBox="1"/>
          <p:nvPr/>
        </p:nvSpPr>
        <p:spPr>
          <a:xfrm>
            <a:off x="228600" y="1664613"/>
            <a:ext cx="3581400" cy="430887"/>
          </a:xfrm>
          <a:prstGeom prst="rect">
            <a:avLst/>
          </a:prstGeom>
          <a:noFill/>
        </p:spPr>
        <p:txBody>
          <a:bodyPr wrap="square" rtlCol="0">
            <a:spAutoFit/>
          </a:bodyPr>
          <a:lstStyle/>
          <a:p>
            <a:r>
              <a:rPr lang="en-US" sz="2200" b="1" dirty="0" err="1">
                <a:solidFill>
                  <a:srgbClr val="FF0000"/>
                </a:solidFill>
                <a:latin typeface="Consolas" charset="0"/>
                <a:ea typeface="Consolas" charset="0"/>
                <a:cs typeface="Consolas" charset="0"/>
              </a:rPr>
              <a:t>inc</a:t>
            </a:r>
            <a:r>
              <a:rPr lang="en-US" sz="2200" b="1" dirty="0">
                <a:solidFill>
                  <a:srgbClr val="FF0000"/>
                </a:solidFill>
                <a:latin typeface="Consolas" charset="0"/>
                <a:ea typeface="Consolas" charset="0"/>
                <a:cs typeface="Consolas" charset="0"/>
              </a:rPr>
              <a:t> </a:t>
            </a:r>
            <a:r>
              <a:rPr lang="en-US" sz="2200" b="1" dirty="0">
                <a:latin typeface="Consolas" charset="0"/>
                <a:ea typeface="Consolas" charset="0"/>
                <a:cs typeface="Consolas" charset="0"/>
              </a:rPr>
              <a:t>[</a:t>
            </a:r>
            <a:r>
              <a:rPr lang="en-US" sz="2200" b="1" dirty="0" err="1">
                <a:latin typeface="Consolas" charset="0"/>
                <a:ea typeface="Consolas" charset="0"/>
                <a:cs typeface="Consolas" charset="0"/>
              </a:rPr>
              <a:t>eax</a:t>
            </a:r>
            <a:r>
              <a:rPr lang="en-US" sz="2200" b="1" dirty="0">
                <a:latin typeface="Consolas" charset="0"/>
                <a:ea typeface="Consolas" charset="0"/>
                <a:cs typeface="Consolas" charset="0"/>
              </a:rPr>
              <a:t> + </a:t>
            </a:r>
            <a:r>
              <a:rPr lang="en-US" sz="2200" b="1" dirty="0" err="1">
                <a:latin typeface="Consolas" charset="0"/>
                <a:ea typeface="Consolas" charset="0"/>
                <a:cs typeface="Consolas" charset="0"/>
              </a:rPr>
              <a:t>ecx</a:t>
            </a:r>
            <a:r>
              <a:rPr lang="en-US" sz="2200" b="1" dirty="0">
                <a:latin typeface="Consolas" charset="0"/>
                <a:ea typeface="Consolas" charset="0"/>
                <a:cs typeface="Consolas" charset="0"/>
              </a:rPr>
              <a:t>*16 + 4]</a:t>
            </a:r>
          </a:p>
        </p:txBody>
      </p:sp>
      <p:sp>
        <p:nvSpPr>
          <p:cNvPr id="7" name="TextBox 6"/>
          <p:cNvSpPr txBox="1"/>
          <p:nvPr/>
        </p:nvSpPr>
        <p:spPr>
          <a:xfrm>
            <a:off x="228601" y="2476500"/>
            <a:ext cx="3276600" cy="2123658"/>
          </a:xfrm>
          <a:prstGeom prst="rect">
            <a:avLst/>
          </a:prstGeom>
          <a:noFill/>
        </p:spPr>
        <p:txBody>
          <a:bodyPr wrap="square" rtlCol="0">
            <a:spAutoFit/>
          </a:bodyPr>
          <a:lstStyle/>
          <a:p>
            <a:r>
              <a:rPr lang="en-US" sz="2200" b="1" dirty="0" err="1">
                <a:solidFill>
                  <a:srgbClr val="FF0000"/>
                </a:solidFill>
                <a:latin typeface="Consolas" charset="0"/>
                <a:ea typeface="Consolas" charset="0"/>
                <a:cs typeface="Consolas" charset="0"/>
              </a:rPr>
              <a:t>shl</a:t>
            </a:r>
            <a:r>
              <a:rPr lang="en-US" sz="2200" b="1" dirty="0">
                <a:solidFill>
                  <a:srgbClr val="FF0000"/>
                </a:solidFill>
                <a:latin typeface="Consolas" charset="0"/>
                <a:ea typeface="Consolas" charset="0"/>
                <a:cs typeface="Consolas" charset="0"/>
              </a:rPr>
              <a:t>   </a:t>
            </a:r>
            <a:r>
              <a:rPr lang="en-US" sz="2200" b="1" dirty="0">
                <a:latin typeface="Consolas" charset="0"/>
                <a:ea typeface="Consolas" charset="0"/>
                <a:cs typeface="Consolas" charset="0"/>
              </a:rPr>
              <a:t>tmp1, </a:t>
            </a:r>
            <a:r>
              <a:rPr lang="en-US" sz="2200" b="1" dirty="0" err="1">
                <a:latin typeface="Consolas" charset="0"/>
                <a:ea typeface="Consolas" charset="0"/>
                <a:cs typeface="Consolas" charset="0"/>
              </a:rPr>
              <a:t>ecx</a:t>
            </a:r>
            <a:r>
              <a:rPr lang="en-US" sz="2200" b="1" dirty="0">
                <a:latin typeface="Consolas" charset="0"/>
                <a:ea typeface="Consolas" charset="0"/>
                <a:cs typeface="Consolas" charset="0"/>
              </a:rPr>
              <a:t>, 4</a:t>
            </a:r>
          </a:p>
          <a:p>
            <a:r>
              <a:rPr lang="en-US" sz="2200" b="1" dirty="0">
                <a:solidFill>
                  <a:srgbClr val="FF0000"/>
                </a:solidFill>
                <a:latin typeface="Consolas" charset="0"/>
                <a:ea typeface="Consolas" charset="0"/>
                <a:cs typeface="Consolas" charset="0"/>
              </a:rPr>
              <a:t>add   </a:t>
            </a:r>
            <a:r>
              <a:rPr lang="en-US" sz="2200" b="1" dirty="0">
                <a:latin typeface="Consolas" charset="0"/>
                <a:ea typeface="Consolas" charset="0"/>
                <a:cs typeface="Consolas" charset="0"/>
              </a:rPr>
              <a:t>tmp1, </a:t>
            </a:r>
            <a:r>
              <a:rPr lang="en-US" sz="2200" b="1" dirty="0" err="1">
                <a:latin typeface="Consolas" charset="0"/>
                <a:ea typeface="Consolas" charset="0"/>
                <a:cs typeface="Consolas" charset="0"/>
              </a:rPr>
              <a:t>eax</a:t>
            </a:r>
            <a:endParaRPr lang="en-US" sz="2200" b="1" dirty="0">
              <a:latin typeface="Consolas" charset="0"/>
              <a:ea typeface="Consolas" charset="0"/>
              <a:cs typeface="Consolas" charset="0"/>
            </a:endParaRPr>
          </a:p>
          <a:p>
            <a:r>
              <a:rPr lang="en-US" sz="2200" b="1" dirty="0">
                <a:solidFill>
                  <a:srgbClr val="FF0000"/>
                </a:solidFill>
                <a:latin typeface="Consolas" charset="0"/>
                <a:ea typeface="Consolas" charset="0"/>
                <a:cs typeface="Consolas" charset="0"/>
              </a:rPr>
              <a:t>add   </a:t>
            </a:r>
            <a:r>
              <a:rPr lang="en-US" sz="2200" b="1" dirty="0">
                <a:latin typeface="Consolas" charset="0"/>
                <a:ea typeface="Consolas" charset="0"/>
                <a:cs typeface="Consolas" charset="0"/>
              </a:rPr>
              <a:t>tmp1, 4</a:t>
            </a:r>
          </a:p>
          <a:p>
            <a:r>
              <a:rPr lang="en-US" sz="2200" b="1" dirty="0">
                <a:solidFill>
                  <a:srgbClr val="FF0000"/>
                </a:solidFill>
                <a:latin typeface="Consolas" charset="0"/>
                <a:ea typeface="Consolas" charset="0"/>
                <a:cs typeface="Consolas" charset="0"/>
              </a:rPr>
              <a:t>load  </a:t>
            </a:r>
            <a:r>
              <a:rPr lang="en-US" sz="2200" b="1" dirty="0">
                <a:latin typeface="Consolas" charset="0"/>
                <a:ea typeface="Consolas" charset="0"/>
                <a:cs typeface="Consolas" charset="0"/>
              </a:rPr>
              <a:t>tmp2, [tmp1]</a:t>
            </a:r>
          </a:p>
          <a:p>
            <a:r>
              <a:rPr lang="en-US" sz="2200" b="1" dirty="0">
                <a:solidFill>
                  <a:srgbClr val="FF0000"/>
                </a:solidFill>
                <a:latin typeface="Consolas" charset="0"/>
                <a:ea typeface="Consolas" charset="0"/>
                <a:cs typeface="Consolas" charset="0"/>
              </a:rPr>
              <a:t>add   </a:t>
            </a:r>
            <a:r>
              <a:rPr lang="en-US" sz="2200" b="1" dirty="0">
                <a:latin typeface="Consolas" charset="0"/>
                <a:ea typeface="Consolas" charset="0"/>
                <a:cs typeface="Consolas" charset="0"/>
              </a:rPr>
              <a:t>tmp2, 1</a:t>
            </a:r>
          </a:p>
          <a:p>
            <a:r>
              <a:rPr lang="en-US" sz="2200" b="1" dirty="0">
                <a:solidFill>
                  <a:srgbClr val="FF0000"/>
                </a:solidFill>
                <a:latin typeface="Consolas" charset="0"/>
                <a:ea typeface="Consolas" charset="0"/>
                <a:cs typeface="Consolas" charset="0"/>
              </a:rPr>
              <a:t>store </a:t>
            </a:r>
            <a:r>
              <a:rPr lang="en-US" sz="2200" b="1" dirty="0">
                <a:latin typeface="Consolas" charset="0"/>
                <a:ea typeface="Consolas" charset="0"/>
                <a:cs typeface="Consolas" charset="0"/>
              </a:rPr>
              <a:t>[tmp1], tmp2</a:t>
            </a:r>
          </a:p>
        </p:txBody>
      </p:sp>
      <p:grpSp>
        <p:nvGrpSpPr>
          <p:cNvPr id="10" name="Group 9"/>
          <p:cNvGrpSpPr/>
          <p:nvPr/>
        </p:nvGrpSpPr>
        <p:grpSpPr>
          <a:xfrm>
            <a:off x="3352800" y="2552700"/>
            <a:ext cx="3581399" cy="1981200"/>
            <a:chOff x="3352800" y="2552700"/>
            <a:chExt cx="3581399" cy="1981200"/>
          </a:xfrm>
        </p:grpSpPr>
        <p:sp>
          <p:nvSpPr>
            <p:cNvPr id="8" name="TextBox 7"/>
            <p:cNvSpPr txBox="1"/>
            <p:nvPr/>
          </p:nvSpPr>
          <p:spPr>
            <a:xfrm>
              <a:off x="3784599" y="3153608"/>
              <a:ext cx="3149600" cy="769441"/>
            </a:xfrm>
            <a:prstGeom prst="rect">
              <a:avLst/>
            </a:prstGeom>
            <a:noFill/>
          </p:spPr>
          <p:txBody>
            <a:bodyPr wrap="square" rtlCol="0">
              <a:spAutoFit/>
            </a:bodyPr>
            <a:lstStyle/>
            <a:p>
              <a:r>
                <a:rPr lang="en-US" sz="2200" dirty="0"/>
                <a:t>what the CPU core might </a:t>
              </a:r>
              <a:r>
                <a:rPr lang="en-US" sz="2200" i="1" dirty="0"/>
                <a:t>actually</a:t>
              </a:r>
              <a:r>
                <a:rPr lang="en-US" sz="2200" dirty="0"/>
                <a:t> execute.</a:t>
              </a:r>
              <a:endParaRPr lang="en-US" sz="2200" b="1" dirty="0"/>
            </a:p>
          </p:txBody>
        </p:sp>
        <p:sp>
          <p:nvSpPr>
            <p:cNvPr id="9" name="Right Brace 8"/>
            <p:cNvSpPr/>
            <p:nvPr/>
          </p:nvSpPr>
          <p:spPr>
            <a:xfrm>
              <a:off x="3352800" y="2552700"/>
              <a:ext cx="457200" cy="1981200"/>
            </a:xfrm>
            <a:prstGeom prst="rightBrace">
              <a:avLst>
                <a:gd name="adj1" fmla="val 41666"/>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2" name="TextBox 11"/>
          <p:cNvSpPr txBox="1"/>
          <p:nvPr/>
        </p:nvSpPr>
        <p:spPr>
          <a:xfrm>
            <a:off x="3810000" y="1664612"/>
            <a:ext cx="2971800" cy="430887"/>
          </a:xfrm>
          <a:prstGeom prst="rect">
            <a:avLst/>
          </a:prstGeom>
          <a:noFill/>
        </p:spPr>
        <p:txBody>
          <a:bodyPr wrap="square" rtlCol="0">
            <a:spAutoFit/>
          </a:bodyPr>
          <a:lstStyle/>
          <a:p>
            <a:r>
              <a:rPr lang="en-US" sz="2200" dirty="0"/>
              <a:t>the CPU fetches this…</a:t>
            </a:r>
            <a:endParaRPr lang="en-US" sz="2200" b="1" dirty="0"/>
          </a:p>
        </p:txBody>
      </p:sp>
      <p:sp>
        <p:nvSpPr>
          <p:cNvPr id="15" name="TextBox 14"/>
          <p:cNvSpPr txBox="1"/>
          <p:nvPr/>
        </p:nvSpPr>
        <p:spPr>
          <a:xfrm>
            <a:off x="3810000" y="2228735"/>
            <a:ext cx="4648200" cy="769441"/>
          </a:xfrm>
          <a:prstGeom prst="rect">
            <a:avLst/>
          </a:prstGeom>
          <a:noFill/>
        </p:spPr>
        <p:txBody>
          <a:bodyPr wrap="square" rtlCol="0">
            <a:spAutoFit/>
          </a:bodyPr>
          <a:lstStyle/>
          <a:p>
            <a:r>
              <a:rPr lang="en-US" sz="2200" dirty="0"/>
              <a:t>then uses µCode to </a:t>
            </a:r>
            <a:r>
              <a:rPr lang="en-US" sz="2200" b="1" dirty="0"/>
              <a:t>dynamically</a:t>
            </a:r>
            <a:r>
              <a:rPr lang="en-US" sz="2200" dirty="0"/>
              <a:t> translate that into…</a:t>
            </a:r>
            <a:endParaRPr lang="en-US" sz="2200" b="1" dirty="0"/>
          </a:p>
        </p:txBody>
      </p:sp>
      <p:sp>
        <p:nvSpPr>
          <p:cNvPr id="16" name="Down Arrow 15"/>
          <p:cNvSpPr/>
          <p:nvPr/>
        </p:nvSpPr>
        <p:spPr>
          <a:xfrm>
            <a:off x="1219200" y="2043427"/>
            <a:ext cx="762000" cy="458451"/>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EB32A90-368B-D343-80F2-B7B3D8824BD7}"/>
              </a:ext>
            </a:extLst>
          </p:cNvPr>
          <p:cNvSpPr txBox="1"/>
          <p:nvPr/>
        </p:nvSpPr>
        <p:spPr>
          <a:xfrm>
            <a:off x="4159447" y="4093390"/>
            <a:ext cx="4648200" cy="1446550"/>
          </a:xfrm>
          <a:prstGeom prst="rect">
            <a:avLst/>
          </a:prstGeom>
          <a:noFill/>
        </p:spPr>
        <p:txBody>
          <a:bodyPr wrap="square" rtlCol="0">
            <a:spAutoFit/>
          </a:bodyPr>
          <a:lstStyle/>
          <a:p>
            <a:pPr algn="ctr"/>
            <a:r>
              <a:rPr lang="en-US" sz="2200" dirty="0"/>
              <a:t>but </a:t>
            </a:r>
            <a:r>
              <a:rPr lang="en-US" sz="2200" i="1" dirty="0"/>
              <a:t>most</a:t>
            </a:r>
            <a:r>
              <a:rPr lang="en-US" sz="2200" dirty="0"/>
              <a:t> CPUs use microcode for complex, multi-step procedures; things that happen outside the "normal flow" of execution.</a:t>
            </a:r>
            <a:endParaRPr lang="en-US" sz="2200" b="1" dirty="0"/>
          </a:p>
        </p:txBody>
      </p:sp>
    </p:spTree>
    <p:extLst>
      <p:ext uri="{BB962C8B-B14F-4D97-AF65-F5344CB8AC3E}">
        <p14:creationId xmlns:p14="http://schemas.microsoft.com/office/powerpoint/2010/main" val="14512740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2" grpId="0"/>
      <p:bldP spid="15" grpId="0"/>
      <p:bldP spid="16"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9AD2C-0447-9947-88E9-DE2A0F1DF49D}"/>
              </a:ext>
            </a:extLst>
          </p:cNvPr>
          <p:cNvSpPr>
            <a:spLocks noGrp="1"/>
          </p:cNvSpPr>
          <p:nvPr>
            <p:ph type="title"/>
          </p:nvPr>
        </p:nvSpPr>
        <p:spPr/>
        <p:txBody>
          <a:bodyPr/>
          <a:lstStyle/>
          <a:p>
            <a:r>
              <a:rPr lang="en-US" dirty="0"/>
              <a:t>The problem with single-cycle CPUs</a:t>
            </a:r>
          </a:p>
        </p:txBody>
      </p:sp>
      <p:sp>
        <p:nvSpPr>
          <p:cNvPr id="3" name="Content Placeholder 2">
            <a:extLst>
              <a:ext uri="{FF2B5EF4-FFF2-40B4-BE49-F238E27FC236}">
                <a16:creationId xmlns:a16="http://schemas.microsoft.com/office/drawing/2014/main" id="{690CE4CC-8621-9941-9481-21FB8CCEA199}"/>
              </a:ext>
            </a:extLst>
          </p:cNvPr>
          <p:cNvSpPr>
            <a:spLocks noGrp="1"/>
          </p:cNvSpPr>
          <p:nvPr>
            <p:ph idx="1"/>
          </p:nvPr>
        </p:nvSpPr>
        <p:spPr/>
        <p:txBody>
          <a:bodyPr/>
          <a:lstStyle/>
          <a:p>
            <a:r>
              <a:rPr lang="en-US" dirty="0"/>
              <a:t>in a single-cycle CPU, the </a:t>
            </a:r>
            <a:r>
              <a:rPr lang="en-US" b="1" dirty="0"/>
              <a:t>clock period</a:t>
            </a:r>
            <a:r>
              <a:rPr lang="en-US" dirty="0"/>
              <a:t> </a:t>
            </a:r>
            <a:r>
              <a:rPr lang="en-US" sz="1400" dirty="0"/>
              <a:t>(length of one clock cycle)</a:t>
            </a:r>
            <a:r>
              <a:rPr lang="en-US" dirty="0"/>
              <a:t> cannot be any shorter than the </a:t>
            </a:r>
            <a:r>
              <a:rPr lang="en-US" b="1" dirty="0"/>
              <a:t>instruction that takes the longest time…</a:t>
            </a:r>
          </a:p>
          <a:p>
            <a:pPr lvl="1"/>
            <a:r>
              <a:rPr lang="en-US" dirty="0"/>
              <a:t>and because </a:t>
            </a:r>
            <a:r>
              <a:rPr lang="en-US" b="1" dirty="0"/>
              <a:t>memory is so slow,</a:t>
            </a:r>
            <a:r>
              <a:rPr lang="en-US" dirty="0"/>
              <a:t> that means loads and stores are the slowest instructions.</a:t>
            </a:r>
          </a:p>
          <a:p>
            <a:r>
              <a:rPr lang="en-US" dirty="0"/>
              <a:t>so, we </a:t>
            </a:r>
            <a:r>
              <a:rPr lang="en-US" b="1" dirty="0"/>
              <a:t>can’t run the clock any faster than memory latency.</a:t>
            </a:r>
          </a:p>
          <a:p>
            <a:r>
              <a:rPr lang="en-US" dirty="0"/>
              <a:t>but, all the other CPU components (register file, ALU, control) operate </a:t>
            </a:r>
            <a:r>
              <a:rPr lang="en-US" i="1" dirty="0"/>
              <a:t>much</a:t>
            </a:r>
            <a:r>
              <a:rPr lang="en-US" dirty="0"/>
              <a:t> faster than the memory does…</a:t>
            </a:r>
          </a:p>
          <a:p>
            <a:pPr lvl="1"/>
            <a:r>
              <a:rPr lang="en-US" dirty="0"/>
              <a:t>and most instructions </a:t>
            </a:r>
            <a:r>
              <a:rPr lang="en-US" i="1" dirty="0"/>
              <a:t>aren’t loads and stores.</a:t>
            </a:r>
          </a:p>
          <a:p>
            <a:r>
              <a:rPr lang="en-US" dirty="0"/>
              <a:t>so, we are going to fix this by making </a:t>
            </a:r>
            <a:r>
              <a:rPr lang="en-US" b="1" dirty="0"/>
              <a:t>each instruction take multiple clock cycles. </a:t>
            </a:r>
          </a:p>
          <a:p>
            <a:pPr lvl="1"/>
            <a:r>
              <a:rPr lang="en-US" dirty="0"/>
              <a:t>but how could that possibly be faster?</a:t>
            </a:r>
          </a:p>
        </p:txBody>
      </p:sp>
      <p:sp>
        <p:nvSpPr>
          <p:cNvPr id="4" name="Footer Placeholder 3">
            <a:extLst>
              <a:ext uri="{FF2B5EF4-FFF2-40B4-BE49-F238E27FC236}">
                <a16:creationId xmlns:a16="http://schemas.microsoft.com/office/drawing/2014/main" id="{939A35ED-5F91-6942-A7CF-A7965A3024F0}"/>
              </a:ext>
            </a:extLst>
          </p:cNvPr>
          <p:cNvSpPr>
            <a:spLocks noGrp="1"/>
          </p:cNvSpPr>
          <p:nvPr>
            <p:ph type="ftr" sz="quarter" idx="11"/>
          </p:nvPr>
        </p:nvSpPr>
        <p:spPr/>
        <p:txBody>
          <a:bodyPr/>
          <a:lstStyle/>
          <a:p>
            <a:r>
              <a:rPr lang="is-IS"/>
              <a:t>CS447</a:t>
            </a:r>
            <a:endParaRPr lang="en-US"/>
          </a:p>
        </p:txBody>
      </p:sp>
      <p:sp>
        <p:nvSpPr>
          <p:cNvPr id="5" name="Slide Number Placeholder 4">
            <a:extLst>
              <a:ext uri="{FF2B5EF4-FFF2-40B4-BE49-F238E27FC236}">
                <a16:creationId xmlns:a16="http://schemas.microsoft.com/office/drawing/2014/main" id="{596BD104-0BF3-B940-9055-3BA6F91FD4BC}"/>
              </a:ext>
            </a:extLst>
          </p:cNvPr>
          <p:cNvSpPr>
            <a:spLocks noGrp="1"/>
          </p:cNvSpPr>
          <p:nvPr>
            <p:ph type="sldNum" sz="quarter" idx="12"/>
          </p:nvPr>
        </p:nvSpPr>
        <p:spPr/>
        <p:txBody>
          <a:bodyPr/>
          <a:lstStyle/>
          <a:p>
            <a:fld id="{3552B95B-556F-44BD-91A5-D80C1B9E2BB3}" type="slidenum">
              <a:rPr lang="en-US" smtClean="0"/>
              <a:pPr/>
              <a:t>4</a:t>
            </a:fld>
            <a:endParaRPr lang="en-US"/>
          </a:p>
        </p:txBody>
      </p:sp>
    </p:spTree>
    <p:extLst>
      <p:ext uri="{BB962C8B-B14F-4D97-AF65-F5344CB8AC3E}">
        <p14:creationId xmlns:p14="http://schemas.microsoft.com/office/powerpoint/2010/main" val="240896423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244ED-DB20-EB47-9620-7184B1694676}"/>
              </a:ext>
            </a:extLst>
          </p:cNvPr>
          <p:cNvSpPr>
            <a:spLocks noGrp="1"/>
          </p:cNvSpPr>
          <p:nvPr>
            <p:ph type="title"/>
          </p:nvPr>
        </p:nvSpPr>
        <p:spPr/>
        <p:txBody>
          <a:bodyPr/>
          <a:lstStyle/>
          <a:p>
            <a:r>
              <a:rPr lang="en-US" dirty="0"/>
              <a:t>Taking advantage of the phases</a:t>
            </a:r>
          </a:p>
        </p:txBody>
      </p:sp>
      <p:sp>
        <p:nvSpPr>
          <p:cNvPr id="3" name="Content Placeholder 2">
            <a:extLst>
              <a:ext uri="{FF2B5EF4-FFF2-40B4-BE49-F238E27FC236}">
                <a16:creationId xmlns:a16="http://schemas.microsoft.com/office/drawing/2014/main" id="{0C86A74B-8219-2A4F-BECF-DA0C8B1B7641}"/>
              </a:ext>
            </a:extLst>
          </p:cNvPr>
          <p:cNvSpPr>
            <a:spLocks noGrp="1"/>
          </p:cNvSpPr>
          <p:nvPr>
            <p:ph idx="1"/>
          </p:nvPr>
        </p:nvSpPr>
        <p:spPr>
          <a:xfrm>
            <a:off x="152400" y="495301"/>
            <a:ext cx="8991600" cy="495301"/>
          </a:xfrm>
        </p:spPr>
        <p:txBody>
          <a:bodyPr/>
          <a:lstStyle/>
          <a:p>
            <a:r>
              <a:rPr lang="en-US" dirty="0"/>
              <a:t>first, let’s measure how long* each </a:t>
            </a:r>
            <a:r>
              <a:rPr lang="en-US" i="1" dirty="0"/>
              <a:t>phase of execution</a:t>
            </a:r>
            <a:r>
              <a:rPr lang="en-US" dirty="0"/>
              <a:t> takes.</a:t>
            </a:r>
          </a:p>
        </p:txBody>
      </p:sp>
      <p:sp>
        <p:nvSpPr>
          <p:cNvPr id="4" name="Footer Placeholder 3">
            <a:extLst>
              <a:ext uri="{FF2B5EF4-FFF2-40B4-BE49-F238E27FC236}">
                <a16:creationId xmlns:a16="http://schemas.microsoft.com/office/drawing/2014/main" id="{D344CAE5-C72B-F546-AB31-EAE1B8ACA1E1}"/>
              </a:ext>
            </a:extLst>
          </p:cNvPr>
          <p:cNvSpPr>
            <a:spLocks noGrp="1"/>
          </p:cNvSpPr>
          <p:nvPr>
            <p:ph type="ftr" sz="quarter" idx="11"/>
          </p:nvPr>
        </p:nvSpPr>
        <p:spPr/>
        <p:txBody>
          <a:bodyPr/>
          <a:lstStyle/>
          <a:p>
            <a:r>
              <a:rPr lang="is-IS"/>
              <a:t>CS447</a:t>
            </a:r>
            <a:endParaRPr lang="en-US"/>
          </a:p>
        </p:txBody>
      </p:sp>
      <p:sp>
        <p:nvSpPr>
          <p:cNvPr id="5" name="Slide Number Placeholder 4">
            <a:extLst>
              <a:ext uri="{FF2B5EF4-FFF2-40B4-BE49-F238E27FC236}">
                <a16:creationId xmlns:a16="http://schemas.microsoft.com/office/drawing/2014/main" id="{71D572B7-2DCE-4C4E-ABE9-21B998106234}"/>
              </a:ext>
            </a:extLst>
          </p:cNvPr>
          <p:cNvSpPr>
            <a:spLocks noGrp="1"/>
          </p:cNvSpPr>
          <p:nvPr>
            <p:ph type="sldNum" sz="quarter" idx="12"/>
          </p:nvPr>
        </p:nvSpPr>
        <p:spPr/>
        <p:txBody>
          <a:bodyPr/>
          <a:lstStyle/>
          <a:p>
            <a:fld id="{3552B95B-556F-44BD-91A5-D80C1B9E2BB3}" type="slidenum">
              <a:rPr lang="en-US" smtClean="0"/>
              <a:pPr/>
              <a:t>5</a:t>
            </a:fld>
            <a:endParaRPr lang="en-US"/>
          </a:p>
        </p:txBody>
      </p:sp>
      <p:grpSp>
        <p:nvGrpSpPr>
          <p:cNvPr id="21" name="Group 20">
            <a:extLst>
              <a:ext uri="{FF2B5EF4-FFF2-40B4-BE49-F238E27FC236}">
                <a16:creationId xmlns:a16="http://schemas.microsoft.com/office/drawing/2014/main" id="{F537D957-9458-1D4F-8014-B37A3EA9E00F}"/>
              </a:ext>
            </a:extLst>
          </p:cNvPr>
          <p:cNvGrpSpPr/>
          <p:nvPr/>
        </p:nvGrpSpPr>
        <p:grpSpPr>
          <a:xfrm>
            <a:off x="289560" y="1028700"/>
            <a:ext cx="1962307" cy="457200"/>
            <a:chOff x="289560" y="1028700"/>
            <a:chExt cx="1962307" cy="457200"/>
          </a:xfrm>
        </p:grpSpPr>
        <p:sp>
          <p:nvSpPr>
            <p:cNvPr id="7" name="Rectangle 6">
              <a:extLst>
                <a:ext uri="{FF2B5EF4-FFF2-40B4-BE49-F238E27FC236}">
                  <a16:creationId xmlns:a16="http://schemas.microsoft.com/office/drawing/2014/main" id="{F87D92AF-966D-A54F-9103-354CEF829B40}"/>
                </a:ext>
              </a:extLst>
            </p:cNvPr>
            <p:cNvSpPr/>
            <p:nvPr/>
          </p:nvSpPr>
          <p:spPr>
            <a:xfrm>
              <a:off x="289560" y="1028700"/>
              <a:ext cx="1082040" cy="4572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2000" b="1" dirty="0"/>
                <a:t>F</a:t>
              </a:r>
            </a:p>
          </p:txBody>
        </p:sp>
        <p:sp>
          <p:nvSpPr>
            <p:cNvPr id="16" name="TextBox 15">
              <a:extLst>
                <a:ext uri="{FF2B5EF4-FFF2-40B4-BE49-F238E27FC236}">
                  <a16:creationId xmlns:a16="http://schemas.microsoft.com/office/drawing/2014/main" id="{DA4B0776-72A0-9147-BE3D-4A413834ADE3}"/>
                </a:ext>
              </a:extLst>
            </p:cNvPr>
            <p:cNvSpPr txBox="1"/>
            <p:nvPr/>
          </p:nvSpPr>
          <p:spPr>
            <a:xfrm>
              <a:off x="1409970" y="1056714"/>
              <a:ext cx="841897" cy="400110"/>
            </a:xfrm>
            <a:prstGeom prst="rect">
              <a:avLst/>
            </a:prstGeom>
            <a:noFill/>
          </p:spPr>
          <p:txBody>
            <a:bodyPr wrap="none" rtlCol="0">
              <a:spAutoFit/>
            </a:bodyPr>
            <a:lstStyle/>
            <a:p>
              <a:r>
                <a:rPr lang="en-US" sz="2000" dirty="0"/>
                <a:t>0.8 ns</a:t>
              </a:r>
            </a:p>
          </p:txBody>
        </p:sp>
      </p:grpSp>
      <p:grpSp>
        <p:nvGrpSpPr>
          <p:cNvPr id="22" name="Group 21">
            <a:extLst>
              <a:ext uri="{FF2B5EF4-FFF2-40B4-BE49-F238E27FC236}">
                <a16:creationId xmlns:a16="http://schemas.microsoft.com/office/drawing/2014/main" id="{7C605EBC-AE83-FE4C-8F54-E5EA17337161}"/>
              </a:ext>
            </a:extLst>
          </p:cNvPr>
          <p:cNvGrpSpPr/>
          <p:nvPr/>
        </p:nvGrpSpPr>
        <p:grpSpPr>
          <a:xfrm>
            <a:off x="292676" y="1565227"/>
            <a:ext cx="1307524" cy="457200"/>
            <a:chOff x="289560" y="1485900"/>
            <a:chExt cx="1307524" cy="457200"/>
          </a:xfrm>
        </p:grpSpPr>
        <p:sp>
          <p:nvSpPr>
            <p:cNvPr id="8" name="Rectangle 7">
              <a:extLst>
                <a:ext uri="{FF2B5EF4-FFF2-40B4-BE49-F238E27FC236}">
                  <a16:creationId xmlns:a16="http://schemas.microsoft.com/office/drawing/2014/main" id="{D2912D0D-7A1E-8248-95D9-E881F9908F4C}"/>
                </a:ext>
              </a:extLst>
            </p:cNvPr>
            <p:cNvSpPr/>
            <p:nvPr/>
          </p:nvSpPr>
          <p:spPr>
            <a:xfrm>
              <a:off x="289560" y="1485900"/>
              <a:ext cx="47244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t>D</a:t>
              </a:r>
            </a:p>
          </p:txBody>
        </p:sp>
        <p:sp>
          <p:nvSpPr>
            <p:cNvPr id="17" name="TextBox 16">
              <a:extLst>
                <a:ext uri="{FF2B5EF4-FFF2-40B4-BE49-F238E27FC236}">
                  <a16:creationId xmlns:a16="http://schemas.microsoft.com/office/drawing/2014/main" id="{DF5BCA19-42EC-0740-A057-8BEB73F78249}"/>
                </a:ext>
              </a:extLst>
            </p:cNvPr>
            <p:cNvSpPr txBox="1"/>
            <p:nvPr/>
          </p:nvSpPr>
          <p:spPr>
            <a:xfrm>
              <a:off x="755187" y="1514445"/>
              <a:ext cx="841897" cy="400110"/>
            </a:xfrm>
            <a:prstGeom prst="rect">
              <a:avLst/>
            </a:prstGeom>
            <a:noFill/>
          </p:spPr>
          <p:txBody>
            <a:bodyPr wrap="none" rtlCol="0">
              <a:spAutoFit/>
            </a:bodyPr>
            <a:lstStyle/>
            <a:p>
              <a:r>
                <a:rPr lang="en-US" sz="2000" dirty="0"/>
                <a:t>0.3 ns</a:t>
              </a:r>
            </a:p>
          </p:txBody>
        </p:sp>
      </p:grpSp>
      <p:grpSp>
        <p:nvGrpSpPr>
          <p:cNvPr id="25" name="Group 24">
            <a:extLst>
              <a:ext uri="{FF2B5EF4-FFF2-40B4-BE49-F238E27FC236}">
                <a16:creationId xmlns:a16="http://schemas.microsoft.com/office/drawing/2014/main" id="{150EF5FB-A348-B14C-A2DF-FBB8F49DEC0E}"/>
              </a:ext>
            </a:extLst>
          </p:cNvPr>
          <p:cNvGrpSpPr/>
          <p:nvPr/>
        </p:nvGrpSpPr>
        <p:grpSpPr>
          <a:xfrm>
            <a:off x="289560" y="3203504"/>
            <a:ext cx="1249255" cy="457200"/>
            <a:chOff x="289560" y="2888595"/>
            <a:chExt cx="1249255" cy="457200"/>
          </a:xfrm>
        </p:grpSpPr>
        <p:sp>
          <p:nvSpPr>
            <p:cNvPr id="10" name="Rectangle 9">
              <a:extLst>
                <a:ext uri="{FF2B5EF4-FFF2-40B4-BE49-F238E27FC236}">
                  <a16:creationId xmlns:a16="http://schemas.microsoft.com/office/drawing/2014/main" id="{6C82C4BC-776C-B241-8C76-F92BABFBB314}"/>
                </a:ext>
              </a:extLst>
            </p:cNvPr>
            <p:cNvSpPr/>
            <p:nvPr/>
          </p:nvSpPr>
          <p:spPr>
            <a:xfrm>
              <a:off x="289560" y="2888595"/>
              <a:ext cx="39624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000" b="1" dirty="0"/>
                <a:t>W</a:t>
              </a:r>
            </a:p>
          </p:txBody>
        </p:sp>
        <p:sp>
          <p:nvSpPr>
            <p:cNvPr id="19" name="TextBox 18">
              <a:extLst>
                <a:ext uri="{FF2B5EF4-FFF2-40B4-BE49-F238E27FC236}">
                  <a16:creationId xmlns:a16="http://schemas.microsoft.com/office/drawing/2014/main" id="{31050E97-45F1-9B43-BF34-A766C4738A16}"/>
                </a:ext>
              </a:extLst>
            </p:cNvPr>
            <p:cNvSpPr txBox="1"/>
            <p:nvPr/>
          </p:nvSpPr>
          <p:spPr>
            <a:xfrm>
              <a:off x="696918" y="2924831"/>
              <a:ext cx="841897" cy="400110"/>
            </a:xfrm>
            <a:prstGeom prst="rect">
              <a:avLst/>
            </a:prstGeom>
            <a:noFill/>
          </p:spPr>
          <p:txBody>
            <a:bodyPr wrap="none" rtlCol="0">
              <a:spAutoFit/>
            </a:bodyPr>
            <a:lstStyle/>
            <a:p>
              <a:r>
                <a:rPr lang="en-US" sz="2000" dirty="0"/>
                <a:t>0.2 ns</a:t>
              </a:r>
            </a:p>
          </p:txBody>
        </p:sp>
      </p:grpSp>
      <p:grpSp>
        <p:nvGrpSpPr>
          <p:cNvPr id="24" name="Group 23">
            <a:extLst>
              <a:ext uri="{FF2B5EF4-FFF2-40B4-BE49-F238E27FC236}">
                <a16:creationId xmlns:a16="http://schemas.microsoft.com/office/drawing/2014/main" id="{8A6F1311-840D-4C44-94E0-EC8ADE0A6A9E}"/>
              </a:ext>
            </a:extLst>
          </p:cNvPr>
          <p:cNvGrpSpPr/>
          <p:nvPr/>
        </p:nvGrpSpPr>
        <p:grpSpPr>
          <a:xfrm>
            <a:off x="289560" y="2523783"/>
            <a:ext cx="2441766" cy="714025"/>
            <a:chOff x="289560" y="2300435"/>
            <a:chExt cx="2441766" cy="714025"/>
          </a:xfrm>
        </p:grpSpPr>
        <p:sp>
          <p:nvSpPr>
            <p:cNvPr id="12" name="Rectangle 11">
              <a:extLst>
                <a:ext uri="{FF2B5EF4-FFF2-40B4-BE49-F238E27FC236}">
                  <a16:creationId xmlns:a16="http://schemas.microsoft.com/office/drawing/2014/main" id="{48F2A901-775D-BF4F-8BD8-A10332A97859}"/>
                </a:ext>
              </a:extLst>
            </p:cNvPr>
            <p:cNvSpPr/>
            <p:nvPr/>
          </p:nvSpPr>
          <p:spPr>
            <a:xfrm>
              <a:off x="289560" y="2428845"/>
              <a:ext cx="1615440" cy="4572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2000" b="1" dirty="0"/>
                <a:t>M</a:t>
              </a:r>
            </a:p>
          </p:txBody>
        </p:sp>
        <p:sp>
          <p:nvSpPr>
            <p:cNvPr id="14" name="Lightning Bolt 13">
              <a:extLst>
                <a:ext uri="{FF2B5EF4-FFF2-40B4-BE49-F238E27FC236}">
                  <a16:creationId xmlns:a16="http://schemas.microsoft.com/office/drawing/2014/main" id="{937317E4-253E-6F45-B4AD-6B2CB7450272}"/>
                </a:ext>
              </a:extLst>
            </p:cNvPr>
            <p:cNvSpPr/>
            <p:nvPr/>
          </p:nvSpPr>
          <p:spPr>
            <a:xfrm rot="1168543">
              <a:off x="1095470" y="2300435"/>
              <a:ext cx="494983" cy="714025"/>
            </a:xfrm>
            <a:prstGeom prst="lightningBol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D821D7B-BF6C-F84A-B916-31B198706B14}"/>
                </a:ext>
              </a:extLst>
            </p:cNvPr>
            <p:cNvSpPr txBox="1"/>
            <p:nvPr/>
          </p:nvSpPr>
          <p:spPr>
            <a:xfrm>
              <a:off x="1945533" y="2457390"/>
              <a:ext cx="785793" cy="400110"/>
            </a:xfrm>
            <a:prstGeom prst="rect">
              <a:avLst/>
            </a:prstGeom>
            <a:noFill/>
          </p:spPr>
          <p:txBody>
            <a:bodyPr wrap="none" rtlCol="0">
              <a:spAutoFit/>
            </a:bodyPr>
            <a:lstStyle/>
            <a:p>
              <a:r>
                <a:rPr lang="en-US" sz="2000" dirty="0"/>
                <a:t>11 ns</a:t>
              </a:r>
            </a:p>
          </p:txBody>
        </p:sp>
      </p:grpSp>
      <p:grpSp>
        <p:nvGrpSpPr>
          <p:cNvPr id="23" name="Group 22">
            <a:extLst>
              <a:ext uri="{FF2B5EF4-FFF2-40B4-BE49-F238E27FC236}">
                <a16:creationId xmlns:a16="http://schemas.microsoft.com/office/drawing/2014/main" id="{1726F2CF-275E-D940-BF63-DD87E0B56752}"/>
              </a:ext>
            </a:extLst>
          </p:cNvPr>
          <p:cNvGrpSpPr/>
          <p:nvPr/>
        </p:nvGrpSpPr>
        <p:grpSpPr>
          <a:xfrm>
            <a:off x="289560" y="2100886"/>
            <a:ext cx="1958574" cy="457200"/>
            <a:chOff x="289560" y="1943100"/>
            <a:chExt cx="1958574" cy="457200"/>
          </a:xfrm>
        </p:grpSpPr>
        <p:sp>
          <p:nvSpPr>
            <p:cNvPr id="18" name="TextBox 17">
              <a:extLst>
                <a:ext uri="{FF2B5EF4-FFF2-40B4-BE49-F238E27FC236}">
                  <a16:creationId xmlns:a16="http://schemas.microsoft.com/office/drawing/2014/main" id="{D1892495-68FE-8F4C-A220-452278DE0D4D}"/>
                </a:ext>
              </a:extLst>
            </p:cNvPr>
            <p:cNvSpPr txBox="1"/>
            <p:nvPr/>
          </p:nvSpPr>
          <p:spPr>
            <a:xfrm>
              <a:off x="1600200" y="1977383"/>
              <a:ext cx="647934" cy="400110"/>
            </a:xfrm>
            <a:prstGeom prst="rect">
              <a:avLst/>
            </a:prstGeom>
            <a:noFill/>
          </p:spPr>
          <p:txBody>
            <a:bodyPr wrap="none" rtlCol="0">
              <a:spAutoFit/>
            </a:bodyPr>
            <a:lstStyle/>
            <a:p>
              <a:r>
                <a:rPr lang="en-US" sz="2000" dirty="0"/>
                <a:t>1 ns</a:t>
              </a:r>
            </a:p>
          </p:txBody>
        </p:sp>
        <p:sp>
          <p:nvSpPr>
            <p:cNvPr id="9" name="Rectangle 8">
              <a:extLst>
                <a:ext uri="{FF2B5EF4-FFF2-40B4-BE49-F238E27FC236}">
                  <a16:creationId xmlns:a16="http://schemas.microsoft.com/office/drawing/2014/main" id="{0E4FF297-FF93-1645-8DC7-9D6BBC8E1A50}"/>
                </a:ext>
              </a:extLst>
            </p:cNvPr>
            <p:cNvSpPr/>
            <p:nvPr/>
          </p:nvSpPr>
          <p:spPr>
            <a:xfrm>
              <a:off x="289560" y="1943100"/>
              <a:ext cx="1310640" cy="4572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2000" b="1" dirty="0"/>
                <a:t>X</a:t>
              </a:r>
            </a:p>
          </p:txBody>
        </p:sp>
      </p:grpSp>
      <p:sp>
        <p:nvSpPr>
          <p:cNvPr id="26" name="TextBox 25">
            <a:extLst>
              <a:ext uri="{FF2B5EF4-FFF2-40B4-BE49-F238E27FC236}">
                <a16:creationId xmlns:a16="http://schemas.microsoft.com/office/drawing/2014/main" id="{08BCBAA4-2364-EA4D-AA0C-311A485287EA}"/>
              </a:ext>
            </a:extLst>
          </p:cNvPr>
          <p:cNvSpPr txBox="1"/>
          <p:nvPr/>
        </p:nvSpPr>
        <p:spPr>
          <a:xfrm>
            <a:off x="3215640" y="2111458"/>
            <a:ext cx="5511776" cy="769441"/>
          </a:xfrm>
          <a:prstGeom prst="rect">
            <a:avLst/>
          </a:prstGeom>
          <a:noFill/>
        </p:spPr>
        <p:txBody>
          <a:bodyPr wrap="square" rtlCol="0">
            <a:spAutoFit/>
          </a:bodyPr>
          <a:lstStyle/>
          <a:p>
            <a:pPr algn="ctr"/>
            <a:r>
              <a:rPr lang="en-US" sz="2200" dirty="0"/>
              <a:t>if we </a:t>
            </a:r>
            <a:r>
              <a:rPr lang="en-US" sz="2200" b="1" dirty="0"/>
              <a:t>ignore the memory phase, </a:t>
            </a:r>
            <a:r>
              <a:rPr lang="en-US" sz="2200" dirty="0"/>
              <a:t>the longest phase here is </a:t>
            </a:r>
            <a:r>
              <a:rPr lang="en-US" sz="2200" dirty="0" err="1"/>
              <a:t>e</a:t>
            </a:r>
            <a:r>
              <a:rPr lang="en-US" sz="2200" b="1" dirty="0" err="1"/>
              <a:t>X</a:t>
            </a:r>
            <a:r>
              <a:rPr lang="en-US" sz="2200" dirty="0" err="1"/>
              <a:t>ecution</a:t>
            </a:r>
            <a:r>
              <a:rPr lang="en-US" sz="2200" dirty="0"/>
              <a:t> at 1 ns.</a:t>
            </a:r>
          </a:p>
        </p:txBody>
      </p:sp>
      <p:sp>
        <p:nvSpPr>
          <p:cNvPr id="27" name="TextBox 26">
            <a:extLst>
              <a:ext uri="{FF2B5EF4-FFF2-40B4-BE49-F238E27FC236}">
                <a16:creationId xmlns:a16="http://schemas.microsoft.com/office/drawing/2014/main" id="{B0CFFFBA-8ED9-5D47-925D-9E7D74B2D9B8}"/>
              </a:ext>
            </a:extLst>
          </p:cNvPr>
          <p:cNvSpPr txBox="1"/>
          <p:nvPr/>
        </p:nvSpPr>
        <p:spPr>
          <a:xfrm>
            <a:off x="2222254" y="932765"/>
            <a:ext cx="5511776" cy="1107996"/>
          </a:xfrm>
          <a:prstGeom prst="rect">
            <a:avLst/>
          </a:prstGeom>
          <a:noFill/>
        </p:spPr>
        <p:txBody>
          <a:bodyPr wrap="square" rtlCol="0">
            <a:spAutoFit/>
          </a:bodyPr>
          <a:lstStyle/>
          <a:p>
            <a:pPr algn="ctr"/>
            <a:r>
              <a:rPr lang="en-US" sz="2200" dirty="0"/>
              <a:t>if we are making each instruction take </a:t>
            </a:r>
            <a:r>
              <a:rPr lang="en-US" sz="2200" b="1" dirty="0"/>
              <a:t>multiple cycles, </a:t>
            </a:r>
            <a:r>
              <a:rPr lang="en-US" sz="2200" dirty="0"/>
              <a:t>then doing “one </a:t>
            </a:r>
            <a:r>
              <a:rPr lang="en-US" sz="2200" i="1" dirty="0"/>
              <a:t>phase </a:t>
            </a:r>
            <a:r>
              <a:rPr lang="en-US" sz="2200" dirty="0"/>
              <a:t>per cycle” seems like a reasonable idea.</a:t>
            </a:r>
          </a:p>
        </p:txBody>
      </p:sp>
      <p:sp>
        <p:nvSpPr>
          <p:cNvPr id="28" name="TextBox 27">
            <a:extLst>
              <a:ext uri="{FF2B5EF4-FFF2-40B4-BE49-F238E27FC236}">
                <a16:creationId xmlns:a16="http://schemas.microsoft.com/office/drawing/2014/main" id="{AB6F7617-9A79-FA4B-BD6B-4B30E46A67A0}"/>
              </a:ext>
            </a:extLst>
          </p:cNvPr>
          <p:cNvSpPr txBox="1"/>
          <p:nvPr/>
        </p:nvSpPr>
        <p:spPr>
          <a:xfrm>
            <a:off x="2731326" y="2980933"/>
            <a:ext cx="5511776" cy="1107996"/>
          </a:xfrm>
          <a:prstGeom prst="rect">
            <a:avLst/>
          </a:prstGeom>
          <a:noFill/>
        </p:spPr>
        <p:txBody>
          <a:bodyPr wrap="square" rtlCol="0">
            <a:spAutoFit/>
          </a:bodyPr>
          <a:lstStyle/>
          <a:p>
            <a:pPr algn="ctr"/>
            <a:r>
              <a:rPr lang="en-US" sz="2200" dirty="0"/>
              <a:t>that means that if we </a:t>
            </a:r>
            <a:r>
              <a:rPr lang="en-US" sz="2200" i="1" dirty="0"/>
              <a:t>didn’t have the memory phase,</a:t>
            </a:r>
            <a:r>
              <a:rPr lang="en-US" sz="2200" dirty="0"/>
              <a:t> we could tick the clock at… what’s the reciprocal of 1 ns?</a:t>
            </a:r>
          </a:p>
        </p:txBody>
      </p:sp>
      <p:sp>
        <p:nvSpPr>
          <p:cNvPr id="29" name="TextBox 28">
            <a:extLst>
              <a:ext uri="{FF2B5EF4-FFF2-40B4-BE49-F238E27FC236}">
                <a16:creationId xmlns:a16="http://schemas.microsoft.com/office/drawing/2014/main" id="{15A20FBD-A052-ED47-8B8B-E8BDC6737ACA}"/>
              </a:ext>
            </a:extLst>
          </p:cNvPr>
          <p:cNvSpPr txBox="1"/>
          <p:nvPr/>
        </p:nvSpPr>
        <p:spPr>
          <a:xfrm>
            <a:off x="106018" y="4235264"/>
            <a:ext cx="5162400" cy="1107996"/>
          </a:xfrm>
          <a:prstGeom prst="rect">
            <a:avLst/>
          </a:prstGeom>
          <a:noFill/>
        </p:spPr>
        <p:txBody>
          <a:bodyPr wrap="square" rtlCol="0">
            <a:spAutoFit/>
          </a:bodyPr>
          <a:lstStyle/>
          <a:p>
            <a:pPr algn="ctr"/>
            <a:r>
              <a:rPr lang="en-US" sz="2200" dirty="0"/>
              <a:t>also you might be thinking "well if data memory is slow, shouldn't fetching from instruction memory be slow too?"</a:t>
            </a:r>
          </a:p>
        </p:txBody>
      </p:sp>
      <p:pic>
        <p:nvPicPr>
          <p:cNvPr id="30" name="Picture 29">
            <a:extLst>
              <a:ext uri="{FF2B5EF4-FFF2-40B4-BE49-F238E27FC236}">
                <a16:creationId xmlns:a16="http://schemas.microsoft.com/office/drawing/2014/main" id="{27EC82AA-9124-B14F-9B08-3D782145E089}"/>
              </a:ext>
            </a:extLst>
          </p:cNvPr>
          <p:cNvPicPr>
            <a:picLocks noChangeAspect="1"/>
          </p:cNvPicPr>
          <p:nvPr/>
        </p:nvPicPr>
        <p:blipFill>
          <a:blip r:embed="rId3"/>
          <a:stretch>
            <a:fillRect/>
          </a:stretch>
        </p:blipFill>
        <p:spPr>
          <a:xfrm>
            <a:off x="5243984" y="4088929"/>
            <a:ext cx="3573681" cy="1436918"/>
          </a:xfrm>
          <a:prstGeom prst="rect">
            <a:avLst/>
          </a:prstGeom>
        </p:spPr>
      </p:pic>
    </p:spTree>
    <p:extLst>
      <p:ext uri="{BB962C8B-B14F-4D97-AF65-F5344CB8AC3E}">
        <p14:creationId xmlns:p14="http://schemas.microsoft.com/office/powerpoint/2010/main" val="34538276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BB4FE-B061-944B-9E15-F6BC01BD0BD8}"/>
              </a:ext>
            </a:extLst>
          </p:cNvPr>
          <p:cNvSpPr>
            <a:spLocks noGrp="1"/>
          </p:cNvSpPr>
          <p:nvPr>
            <p:ph type="title"/>
          </p:nvPr>
        </p:nvSpPr>
        <p:spPr/>
        <p:txBody>
          <a:bodyPr/>
          <a:lstStyle/>
          <a:p>
            <a:r>
              <a:rPr lang="en-US" dirty="0"/>
              <a:t>But we can’t ignore the memory phase.</a:t>
            </a:r>
          </a:p>
        </p:txBody>
      </p:sp>
      <p:sp>
        <p:nvSpPr>
          <p:cNvPr id="3" name="Content Placeholder 2">
            <a:extLst>
              <a:ext uri="{FF2B5EF4-FFF2-40B4-BE49-F238E27FC236}">
                <a16:creationId xmlns:a16="http://schemas.microsoft.com/office/drawing/2014/main" id="{76B9C81B-9A20-644D-B706-140E53404522}"/>
              </a:ext>
            </a:extLst>
          </p:cNvPr>
          <p:cNvSpPr>
            <a:spLocks noGrp="1"/>
          </p:cNvSpPr>
          <p:nvPr>
            <p:ph idx="1"/>
          </p:nvPr>
        </p:nvSpPr>
        <p:spPr>
          <a:xfrm>
            <a:off x="152400" y="495301"/>
            <a:ext cx="8991600" cy="1523999"/>
          </a:xfrm>
        </p:spPr>
        <p:txBody>
          <a:bodyPr/>
          <a:lstStyle/>
          <a:p>
            <a:r>
              <a:rPr lang="en-US" dirty="0"/>
              <a:t>if the </a:t>
            </a:r>
            <a:r>
              <a:rPr lang="en-US" b="1" dirty="0"/>
              <a:t>clock period </a:t>
            </a:r>
            <a:r>
              <a:rPr lang="en-US" dirty="0"/>
              <a:t>(time between cycles)</a:t>
            </a:r>
            <a:r>
              <a:rPr lang="en-US" b="1" dirty="0"/>
              <a:t> </a:t>
            </a:r>
            <a:r>
              <a:rPr lang="en-US" dirty="0"/>
              <a:t>is only 1 ns, </a:t>
            </a:r>
            <a:r>
              <a:rPr lang="en-US" b="1" dirty="0"/>
              <a:t>what do we do about a memory that takes 11 ns to respond?</a:t>
            </a:r>
          </a:p>
          <a:p>
            <a:r>
              <a:rPr lang="en-US" dirty="0"/>
              <a:t>well... we just </a:t>
            </a:r>
            <a:r>
              <a:rPr lang="en-US" b="1" dirty="0"/>
              <a:t>wait and do nothing</a:t>
            </a:r>
            <a:r>
              <a:rPr lang="en-US" dirty="0"/>
              <a:t> for multiple cycles. easy.</a:t>
            </a:r>
          </a:p>
          <a:p>
            <a:r>
              <a:rPr lang="en-US" dirty="0"/>
              <a:t>here’s what the cycles of a </a:t>
            </a:r>
            <a:r>
              <a:rPr lang="en-US" b="1" dirty="0" err="1">
                <a:solidFill>
                  <a:srgbClr val="FF0000"/>
                </a:solidFill>
                <a:latin typeface="Consolas" panose="020B0609020204030204" pitchFamily="49" charset="0"/>
                <a:cs typeface="Consolas" panose="020B0609020204030204" pitchFamily="49" charset="0"/>
              </a:rPr>
              <a:t>lw</a:t>
            </a:r>
            <a:r>
              <a:rPr lang="en-US" dirty="0"/>
              <a:t> might look like:</a:t>
            </a:r>
          </a:p>
        </p:txBody>
      </p:sp>
      <p:sp>
        <p:nvSpPr>
          <p:cNvPr id="4" name="Footer Placeholder 3">
            <a:extLst>
              <a:ext uri="{FF2B5EF4-FFF2-40B4-BE49-F238E27FC236}">
                <a16:creationId xmlns:a16="http://schemas.microsoft.com/office/drawing/2014/main" id="{51BFB57E-9692-764C-9DA4-BE97F16DAB89}"/>
              </a:ext>
            </a:extLst>
          </p:cNvPr>
          <p:cNvSpPr>
            <a:spLocks noGrp="1"/>
          </p:cNvSpPr>
          <p:nvPr>
            <p:ph type="ftr" sz="quarter" idx="11"/>
          </p:nvPr>
        </p:nvSpPr>
        <p:spPr/>
        <p:txBody>
          <a:bodyPr/>
          <a:lstStyle/>
          <a:p>
            <a:r>
              <a:rPr lang="is-IS"/>
              <a:t>CS447</a:t>
            </a:r>
            <a:endParaRPr lang="en-US"/>
          </a:p>
        </p:txBody>
      </p:sp>
      <p:sp>
        <p:nvSpPr>
          <p:cNvPr id="5" name="Slide Number Placeholder 4">
            <a:extLst>
              <a:ext uri="{FF2B5EF4-FFF2-40B4-BE49-F238E27FC236}">
                <a16:creationId xmlns:a16="http://schemas.microsoft.com/office/drawing/2014/main" id="{BED23E88-4CF2-E349-89A8-91BC5821F927}"/>
              </a:ext>
            </a:extLst>
          </p:cNvPr>
          <p:cNvSpPr>
            <a:spLocks noGrp="1"/>
          </p:cNvSpPr>
          <p:nvPr>
            <p:ph type="sldNum" sz="quarter" idx="12"/>
          </p:nvPr>
        </p:nvSpPr>
        <p:spPr/>
        <p:txBody>
          <a:bodyPr/>
          <a:lstStyle/>
          <a:p>
            <a:fld id="{3552B95B-556F-44BD-91A5-D80C1B9E2BB3}" type="slidenum">
              <a:rPr lang="en-US" smtClean="0"/>
              <a:pPr/>
              <a:t>6</a:t>
            </a:fld>
            <a:endParaRPr lang="en-US"/>
          </a:p>
        </p:txBody>
      </p:sp>
      <p:sp>
        <p:nvSpPr>
          <p:cNvPr id="18" name="TextBox 17">
            <a:extLst>
              <a:ext uri="{FF2B5EF4-FFF2-40B4-BE49-F238E27FC236}">
                <a16:creationId xmlns:a16="http://schemas.microsoft.com/office/drawing/2014/main" id="{4FC6BC72-C5AF-8549-BFEC-92B7003D2325}"/>
              </a:ext>
            </a:extLst>
          </p:cNvPr>
          <p:cNvSpPr txBox="1"/>
          <p:nvPr/>
        </p:nvSpPr>
        <p:spPr>
          <a:xfrm>
            <a:off x="696788" y="2498036"/>
            <a:ext cx="1004121" cy="400110"/>
          </a:xfrm>
          <a:prstGeom prst="rect">
            <a:avLst/>
          </a:prstGeom>
          <a:noFill/>
        </p:spPr>
        <p:txBody>
          <a:bodyPr wrap="none" rtlCol="0">
            <a:spAutoFit/>
          </a:bodyPr>
          <a:lstStyle/>
          <a:p>
            <a:r>
              <a:rPr lang="en-US" sz="2000" dirty="0"/>
              <a:t>Cycle #</a:t>
            </a:r>
          </a:p>
        </p:txBody>
      </p:sp>
      <p:grpSp>
        <p:nvGrpSpPr>
          <p:cNvPr id="30" name="Group 29">
            <a:extLst>
              <a:ext uri="{FF2B5EF4-FFF2-40B4-BE49-F238E27FC236}">
                <a16:creationId xmlns:a16="http://schemas.microsoft.com/office/drawing/2014/main" id="{821F22A8-3A73-6841-8E25-ABF756807FD1}"/>
              </a:ext>
            </a:extLst>
          </p:cNvPr>
          <p:cNvGrpSpPr/>
          <p:nvPr/>
        </p:nvGrpSpPr>
        <p:grpSpPr>
          <a:xfrm>
            <a:off x="1700909" y="2019300"/>
            <a:ext cx="640080" cy="878846"/>
            <a:chOff x="1700909" y="2019300"/>
            <a:chExt cx="640080" cy="878846"/>
          </a:xfrm>
        </p:grpSpPr>
        <p:sp>
          <p:nvSpPr>
            <p:cNvPr id="9" name="Rectangle 8">
              <a:extLst>
                <a:ext uri="{FF2B5EF4-FFF2-40B4-BE49-F238E27FC236}">
                  <a16:creationId xmlns:a16="http://schemas.microsoft.com/office/drawing/2014/main" id="{D6F6F53B-FF34-9546-B068-31B0F83DD6D6}"/>
                </a:ext>
              </a:extLst>
            </p:cNvPr>
            <p:cNvSpPr/>
            <p:nvPr/>
          </p:nvSpPr>
          <p:spPr>
            <a:xfrm>
              <a:off x="1700909" y="2019300"/>
              <a:ext cx="640080" cy="4572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dirty="0"/>
                <a:t>F</a:t>
              </a:r>
            </a:p>
          </p:txBody>
        </p:sp>
        <p:sp>
          <p:nvSpPr>
            <p:cNvPr id="19" name="TextBox 18">
              <a:extLst>
                <a:ext uri="{FF2B5EF4-FFF2-40B4-BE49-F238E27FC236}">
                  <a16:creationId xmlns:a16="http://schemas.microsoft.com/office/drawing/2014/main" id="{9BF3DDC7-CC73-0241-A786-E1F125E484C6}"/>
                </a:ext>
              </a:extLst>
            </p:cNvPr>
            <p:cNvSpPr txBox="1"/>
            <p:nvPr/>
          </p:nvSpPr>
          <p:spPr>
            <a:xfrm>
              <a:off x="1854878" y="2498036"/>
              <a:ext cx="332142" cy="400110"/>
            </a:xfrm>
            <a:prstGeom prst="rect">
              <a:avLst/>
            </a:prstGeom>
            <a:noFill/>
          </p:spPr>
          <p:txBody>
            <a:bodyPr wrap="none" rtlCol="0">
              <a:spAutoFit/>
            </a:bodyPr>
            <a:lstStyle/>
            <a:p>
              <a:pPr algn="ctr"/>
              <a:r>
                <a:rPr lang="en-US" sz="2000" b="1" dirty="0"/>
                <a:t>1</a:t>
              </a:r>
            </a:p>
          </p:txBody>
        </p:sp>
      </p:grpSp>
      <p:grpSp>
        <p:nvGrpSpPr>
          <p:cNvPr id="31" name="Group 30">
            <a:extLst>
              <a:ext uri="{FF2B5EF4-FFF2-40B4-BE49-F238E27FC236}">
                <a16:creationId xmlns:a16="http://schemas.microsoft.com/office/drawing/2014/main" id="{BCC4B9AE-63B5-8C42-B818-E8113F8ACD49}"/>
              </a:ext>
            </a:extLst>
          </p:cNvPr>
          <p:cNvGrpSpPr/>
          <p:nvPr/>
        </p:nvGrpSpPr>
        <p:grpSpPr>
          <a:xfrm>
            <a:off x="2340991" y="2019300"/>
            <a:ext cx="640080" cy="878846"/>
            <a:chOff x="2340991" y="2019300"/>
            <a:chExt cx="640080" cy="878846"/>
          </a:xfrm>
        </p:grpSpPr>
        <p:sp>
          <p:nvSpPr>
            <p:cNvPr id="10" name="Rectangle 9">
              <a:extLst>
                <a:ext uri="{FF2B5EF4-FFF2-40B4-BE49-F238E27FC236}">
                  <a16:creationId xmlns:a16="http://schemas.microsoft.com/office/drawing/2014/main" id="{71C292CD-EE36-1049-A213-D13C5BB95FE5}"/>
                </a:ext>
              </a:extLst>
            </p:cNvPr>
            <p:cNvSpPr/>
            <p:nvPr/>
          </p:nvSpPr>
          <p:spPr>
            <a:xfrm>
              <a:off x="2340991" y="2019300"/>
              <a:ext cx="64008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D</a:t>
              </a:r>
            </a:p>
          </p:txBody>
        </p:sp>
        <p:sp>
          <p:nvSpPr>
            <p:cNvPr id="20" name="TextBox 19">
              <a:extLst>
                <a:ext uri="{FF2B5EF4-FFF2-40B4-BE49-F238E27FC236}">
                  <a16:creationId xmlns:a16="http://schemas.microsoft.com/office/drawing/2014/main" id="{059A02C1-E146-5E40-ACB9-80FB8BE7456B}"/>
                </a:ext>
              </a:extLst>
            </p:cNvPr>
            <p:cNvSpPr txBox="1"/>
            <p:nvPr/>
          </p:nvSpPr>
          <p:spPr>
            <a:xfrm>
              <a:off x="2494960" y="2498036"/>
              <a:ext cx="332142" cy="400110"/>
            </a:xfrm>
            <a:prstGeom prst="rect">
              <a:avLst/>
            </a:prstGeom>
            <a:noFill/>
          </p:spPr>
          <p:txBody>
            <a:bodyPr wrap="none" rtlCol="0">
              <a:spAutoFit/>
            </a:bodyPr>
            <a:lstStyle/>
            <a:p>
              <a:pPr algn="ctr"/>
              <a:r>
                <a:rPr lang="en-US" sz="2000" b="1" dirty="0"/>
                <a:t>2</a:t>
              </a:r>
            </a:p>
          </p:txBody>
        </p:sp>
      </p:grpSp>
      <p:grpSp>
        <p:nvGrpSpPr>
          <p:cNvPr id="32" name="Group 31">
            <a:extLst>
              <a:ext uri="{FF2B5EF4-FFF2-40B4-BE49-F238E27FC236}">
                <a16:creationId xmlns:a16="http://schemas.microsoft.com/office/drawing/2014/main" id="{55C0F885-742F-1540-9E73-02E357EC3F95}"/>
              </a:ext>
            </a:extLst>
          </p:cNvPr>
          <p:cNvGrpSpPr/>
          <p:nvPr/>
        </p:nvGrpSpPr>
        <p:grpSpPr>
          <a:xfrm>
            <a:off x="2981075" y="2019300"/>
            <a:ext cx="640080" cy="878846"/>
            <a:chOff x="2981075" y="2019300"/>
            <a:chExt cx="640080" cy="878846"/>
          </a:xfrm>
        </p:grpSpPr>
        <p:sp>
          <p:nvSpPr>
            <p:cNvPr id="11" name="Rectangle 10">
              <a:extLst>
                <a:ext uri="{FF2B5EF4-FFF2-40B4-BE49-F238E27FC236}">
                  <a16:creationId xmlns:a16="http://schemas.microsoft.com/office/drawing/2014/main" id="{389CED7E-EE40-9A4B-AC5B-08544701E6A1}"/>
                </a:ext>
              </a:extLst>
            </p:cNvPr>
            <p:cNvSpPr/>
            <p:nvPr/>
          </p:nvSpPr>
          <p:spPr>
            <a:xfrm>
              <a:off x="2981075" y="2019300"/>
              <a:ext cx="640080" cy="4572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b="1" dirty="0"/>
                <a:t>X</a:t>
              </a:r>
            </a:p>
          </p:txBody>
        </p:sp>
        <p:sp>
          <p:nvSpPr>
            <p:cNvPr id="21" name="TextBox 20">
              <a:extLst>
                <a:ext uri="{FF2B5EF4-FFF2-40B4-BE49-F238E27FC236}">
                  <a16:creationId xmlns:a16="http://schemas.microsoft.com/office/drawing/2014/main" id="{C446936D-1967-5244-A5CE-2D9D122435DC}"/>
                </a:ext>
              </a:extLst>
            </p:cNvPr>
            <p:cNvSpPr txBox="1"/>
            <p:nvPr/>
          </p:nvSpPr>
          <p:spPr>
            <a:xfrm>
              <a:off x="3135042" y="2498036"/>
              <a:ext cx="332142" cy="400110"/>
            </a:xfrm>
            <a:prstGeom prst="rect">
              <a:avLst/>
            </a:prstGeom>
            <a:noFill/>
          </p:spPr>
          <p:txBody>
            <a:bodyPr wrap="none" rtlCol="0">
              <a:spAutoFit/>
            </a:bodyPr>
            <a:lstStyle/>
            <a:p>
              <a:pPr algn="ctr"/>
              <a:r>
                <a:rPr lang="en-US" sz="2000" b="1" dirty="0"/>
                <a:t>3</a:t>
              </a:r>
            </a:p>
          </p:txBody>
        </p:sp>
      </p:grpSp>
      <p:grpSp>
        <p:nvGrpSpPr>
          <p:cNvPr id="33" name="Group 32">
            <a:extLst>
              <a:ext uri="{FF2B5EF4-FFF2-40B4-BE49-F238E27FC236}">
                <a16:creationId xmlns:a16="http://schemas.microsoft.com/office/drawing/2014/main" id="{59E01B9D-A3FF-2E44-A444-41D8CA15D4F7}"/>
              </a:ext>
            </a:extLst>
          </p:cNvPr>
          <p:cNvGrpSpPr/>
          <p:nvPr/>
        </p:nvGrpSpPr>
        <p:grpSpPr>
          <a:xfrm>
            <a:off x="3621150" y="2019300"/>
            <a:ext cx="640080" cy="878846"/>
            <a:chOff x="3621150" y="2019300"/>
            <a:chExt cx="640080" cy="878846"/>
          </a:xfrm>
        </p:grpSpPr>
        <p:sp>
          <p:nvSpPr>
            <p:cNvPr id="12" name="Rectangle 11">
              <a:extLst>
                <a:ext uri="{FF2B5EF4-FFF2-40B4-BE49-F238E27FC236}">
                  <a16:creationId xmlns:a16="http://schemas.microsoft.com/office/drawing/2014/main" id="{12BE3BD7-A9C3-F243-A85B-767EE338C81E}"/>
                </a:ext>
              </a:extLst>
            </p:cNvPr>
            <p:cNvSpPr/>
            <p:nvPr/>
          </p:nvSpPr>
          <p:spPr>
            <a:xfrm>
              <a:off x="3621150" y="2019300"/>
              <a:ext cx="640080" cy="4572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dirty="0"/>
                <a:t>M</a:t>
              </a:r>
              <a:r>
                <a:rPr lang="en-US" sz="2000" b="1" baseline="-25000" dirty="0"/>
                <a:t>1</a:t>
              </a:r>
            </a:p>
          </p:txBody>
        </p:sp>
        <p:sp>
          <p:nvSpPr>
            <p:cNvPr id="22" name="TextBox 21">
              <a:extLst>
                <a:ext uri="{FF2B5EF4-FFF2-40B4-BE49-F238E27FC236}">
                  <a16:creationId xmlns:a16="http://schemas.microsoft.com/office/drawing/2014/main" id="{3172F29E-0A37-FD46-BB9D-C2D91C106316}"/>
                </a:ext>
              </a:extLst>
            </p:cNvPr>
            <p:cNvSpPr txBox="1"/>
            <p:nvPr/>
          </p:nvSpPr>
          <p:spPr>
            <a:xfrm>
              <a:off x="3775124" y="2498036"/>
              <a:ext cx="332142" cy="400110"/>
            </a:xfrm>
            <a:prstGeom prst="rect">
              <a:avLst/>
            </a:prstGeom>
            <a:noFill/>
          </p:spPr>
          <p:txBody>
            <a:bodyPr wrap="none" rtlCol="0">
              <a:spAutoFit/>
            </a:bodyPr>
            <a:lstStyle/>
            <a:p>
              <a:pPr algn="ctr"/>
              <a:r>
                <a:rPr lang="en-US" sz="2000" b="1" dirty="0"/>
                <a:t>4</a:t>
              </a:r>
            </a:p>
          </p:txBody>
        </p:sp>
      </p:grpSp>
      <p:grpSp>
        <p:nvGrpSpPr>
          <p:cNvPr id="34" name="Group 33">
            <a:extLst>
              <a:ext uri="{FF2B5EF4-FFF2-40B4-BE49-F238E27FC236}">
                <a16:creationId xmlns:a16="http://schemas.microsoft.com/office/drawing/2014/main" id="{2A5CC382-EC9A-8D4B-9B73-364C6373598C}"/>
              </a:ext>
            </a:extLst>
          </p:cNvPr>
          <p:cNvGrpSpPr/>
          <p:nvPr/>
        </p:nvGrpSpPr>
        <p:grpSpPr>
          <a:xfrm>
            <a:off x="4261225" y="2019300"/>
            <a:ext cx="640080" cy="878846"/>
            <a:chOff x="4261225" y="2019300"/>
            <a:chExt cx="640080" cy="878846"/>
          </a:xfrm>
        </p:grpSpPr>
        <p:sp>
          <p:nvSpPr>
            <p:cNvPr id="13" name="Rectangle 12">
              <a:extLst>
                <a:ext uri="{FF2B5EF4-FFF2-40B4-BE49-F238E27FC236}">
                  <a16:creationId xmlns:a16="http://schemas.microsoft.com/office/drawing/2014/main" id="{DA3B152C-8EBF-D245-B316-D98FB750A1FF}"/>
                </a:ext>
              </a:extLst>
            </p:cNvPr>
            <p:cNvSpPr/>
            <p:nvPr/>
          </p:nvSpPr>
          <p:spPr>
            <a:xfrm>
              <a:off x="4261225" y="2019300"/>
              <a:ext cx="640080" cy="4572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dirty="0"/>
                <a:t>M</a:t>
              </a:r>
              <a:r>
                <a:rPr lang="en-US" sz="2000" b="1" baseline="-25000" dirty="0"/>
                <a:t>2</a:t>
              </a:r>
            </a:p>
          </p:txBody>
        </p:sp>
        <p:sp>
          <p:nvSpPr>
            <p:cNvPr id="23" name="TextBox 22">
              <a:extLst>
                <a:ext uri="{FF2B5EF4-FFF2-40B4-BE49-F238E27FC236}">
                  <a16:creationId xmlns:a16="http://schemas.microsoft.com/office/drawing/2014/main" id="{0F9BA573-7ECA-6C4B-9E9C-C13C6797538F}"/>
                </a:ext>
              </a:extLst>
            </p:cNvPr>
            <p:cNvSpPr txBox="1"/>
            <p:nvPr/>
          </p:nvSpPr>
          <p:spPr>
            <a:xfrm>
              <a:off x="4415206" y="2498036"/>
              <a:ext cx="332142" cy="400110"/>
            </a:xfrm>
            <a:prstGeom prst="rect">
              <a:avLst/>
            </a:prstGeom>
            <a:noFill/>
          </p:spPr>
          <p:txBody>
            <a:bodyPr wrap="none" rtlCol="0">
              <a:spAutoFit/>
            </a:bodyPr>
            <a:lstStyle/>
            <a:p>
              <a:pPr algn="ctr"/>
              <a:r>
                <a:rPr lang="en-US" sz="2000" b="1" dirty="0"/>
                <a:t>5</a:t>
              </a:r>
            </a:p>
          </p:txBody>
        </p:sp>
      </p:grpSp>
      <p:grpSp>
        <p:nvGrpSpPr>
          <p:cNvPr id="35" name="Group 34">
            <a:extLst>
              <a:ext uri="{FF2B5EF4-FFF2-40B4-BE49-F238E27FC236}">
                <a16:creationId xmlns:a16="http://schemas.microsoft.com/office/drawing/2014/main" id="{E785AD8E-B069-BA41-B194-9AE6A8954F05}"/>
              </a:ext>
            </a:extLst>
          </p:cNvPr>
          <p:cNvGrpSpPr/>
          <p:nvPr/>
        </p:nvGrpSpPr>
        <p:grpSpPr>
          <a:xfrm>
            <a:off x="4901306" y="2019300"/>
            <a:ext cx="1280155" cy="878846"/>
            <a:chOff x="4901306" y="2019300"/>
            <a:chExt cx="1280155" cy="878846"/>
          </a:xfrm>
        </p:grpSpPr>
        <p:sp>
          <p:nvSpPr>
            <p:cNvPr id="14" name="Rectangle 13">
              <a:extLst>
                <a:ext uri="{FF2B5EF4-FFF2-40B4-BE49-F238E27FC236}">
                  <a16:creationId xmlns:a16="http://schemas.microsoft.com/office/drawing/2014/main" id="{793F3088-FDF8-9A40-B41C-AADAF31B7A21}"/>
                </a:ext>
              </a:extLst>
            </p:cNvPr>
            <p:cNvSpPr/>
            <p:nvPr/>
          </p:nvSpPr>
          <p:spPr>
            <a:xfrm>
              <a:off x="4901306" y="2019300"/>
              <a:ext cx="1280155" cy="4572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mr-IN" sz="1100" b="1" dirty="0"/>
                <a:t>…</a:t>
              </a:r>
              <a:r>
                <a:rPr lang="en-US" sz="1100" b="1" dirty="0" err="1"/>
                <a:t>etc</a:t>
              </a:r>
              <a:r>
                <a:rPr lang="mr-IN" sz="1100" b="1" dirty="0"/>
                <a:t>…</a:t>
              </a:r>
              <a:endParaRPr lang="en-US" sz="1100" b="1" dirty="0"/>
            </a:p>
          </p:txBody>
        </p:sp>
        <p:sp>
          <p:nvSpPr>
            <p:cNvPr id="26" name="TextBox 25">
              <a:extLst>
                <a:ext uri="{FF2B5EF4-FFF2-40B4-BE49-F238E27FC236}">
                  <a16:creationId xmlns:a16="http://schemas.microsoft.com/office/drawing/2014/main" id="{68A594AF-74EA-A64E-BB84-EA8E8B278B33}"/>
                </a:ext>
              </a:extLst>
            </p:cNvPr>
            <p:cNvSpPr txBox="1"/>
            <p:nvPr/>
          </p:nvSpPr>
          <p:spPr>
            <a:xfrm>
              <a:off x="5040285" y="2498036"/>
              <a:ext cx="1002198" cy="400110"/>
            </a:xfrm>
            <a:prstGeom prst="rect">
              <a:avLst/>
            </a:prstGeom>
            <a:noFill/>
          </p:spPr>
          <p:txBody>
            <a:bodyPr wrap="none" rtlCol="0">
              <a:spAutoFit/>
            </a:bodyPr>
            <a:lstStyle/>
            <a:p>
              <a:pPr algn="ctr"/>
              <a:r>
                <a:rPr lang="en-US" sz="2000" b="1" dirty="0"/>
                <a:t>6 … 13</a:t>
              </a:r>
            </a:p>
          </p:txBody>
        </p:sp>
      </p:grpSp>
      <p:grpSp>
        <p:nvGrpSpPr>
          <p:cNvPr id="37" name="Group 36">
            <a:extLst>
              <a:ext uri="{FF2B5EF4-FFF2-40B4-BE49-F238E27FC236}">
                <a16:creationId xmlns:a16="http://schemas.microsoft.com/office/drawing/2014/main" id="{2A5C4203-056E-8F4E-BDEE-8034E99DCF0F}"/>
              </a:ext>
            </a:extLst>
          </p:cNvPr>
          <p:cNvGrpSpPr/>
          <p:nvPr/>
        </p:nvGrpSpPr>
        <p:grpSpPr>
          <a:xfrm>
            <a:off x="6827520" y="2019300"/>
            <a:ext cx="640080" cy="878846"/>
            <a:chOff x="6827520" y="2019300"/>
            <a:chExt cx="640080" cy="878846"/>
          </a:xfrm>
        </p:grpSpPr>
        <p:sp>
          <p:nvSpPr>
            <p:cNvPr id="17" name="Rectangle 16">
              <a:extLst>
                <a:ext uri="{FF2B5EF4-FFF2-40B4-BE49-F238E27FC236}">
                  <a16:creationId xmlns:a16="http://schemas.microsoft.com/office/drawing/2014/main" id="{44168944-1836-FE4D-9D54-EFC27B9587B5}"/>
                </a:ext>
              </a:extLst>
            </p:cNvPr>
            <p:cNvSpPr/>
            <p:nvPr/>
          </p:nvSpPr>
          <p:spPr>
            <a:xfrm>
              <a:off x="6827520" y="2019300"/>
              <a:ext cx="64008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a:t>W</a:t>
              </a:r>
            </a:p>
          </p:txBody>
        </p:sp>
        <p:sp>
          <p:nvSpPr>
            <p:cNvPr id="27" name="TextBox 26">
              <a:extLst>
                <a:ext uri="{FF2B5EF4-FFF2-40B4-BE49-F238E27FC236}">
                  <a16:creationId xmlns:a16="http://schemas.microsoft.com/office/drawing/2014/main" id="{AA6A3E7F-35CE-DB41-AE33-24140E310E3A}"/>
                </a:ext>
              </a:extLst>
            </p:cNvPr>
            <p:cNvSpPr txBox="1"/>
            <p:nvPr/>
          </p:nvSpPr>
          <p:spPr>
            <a:xfrm>
              <a:off x="6907750" y="2498036"/>
              <a:ext cx="479619" cy="400110"/>
            </a:xfrm>
            <a:prstGeom prst="rect">
              <a:avLst/>
            </a:prstGeom>
            <a:noFill/>
          </p:spPr>
          <p:txBody>
            <a:bodyPr wrap="none" rtlCol="0">
              <a:spAutoFit/>
            </a:bodyPr>
            <a:lstStyle/>
            <a:p>
              <a:pPr algn="ctr"/>
              <a:r>
                <a:rPr lang="en-US" sz="2000" b="1" dirty="0"/>
                <a:t>15</a:t>
              </a:r>
            </a:p>
          </p:txBody>
        </p:sp>
      </p:grpSp>
      <p:grpSp>
        <p:nvGrpSpPr>
          <p:cNvPr id="36" name="Group 35">
            <a:extLst>
              <a:ext uri="{FF2B5EF4-FFF2-40B4-BE49-F238E27FC236}">
                <a16:creationId xmlns:a16="http://schemas.microsoft.com/office/drawing/2014/main" id="{62A89EB9-8A4F-9E4B-9D46-D43B91C4257E}"/>
              </a:ext>
            </a:extLst>
          </p:cNvPr>
          <p:cNvGrpSpPr/>
          <p:nvPr/>
        </p:nvGrpSpPr>
        <p:grpSpPr>
          <a:xfrm>
            <a:off x="6187440" y="2019300"/>
            <a:ext cx="640080" cy="878846"/>
            <a:chOff x="6187440" y="2019300"/>
            <a:chExt cx="640080" cy="878846"/>
          </a:xfrm>
        </p:grpSpPr>
        <p:sp>
          <p:nvSpPr>
            <p:cNvPr id="28" name="Rectangle 27">
              <a:extLst>
                <a:ext uri="{FF2B5EF4-FFF2-40B4-BE49-F238E27FC236}">
                  <a16:creationId xmlns:a16="http://schemas.microsoft.com/office/drawing/2014/main" id="{1ADA78EA-5830-D14D-AE8C-265B4762C37C}"/>
                </a:ext>
              </a:extLst>
            </p:cNvPr>
            <p:cNvSpPr/>
            <p:nvPr/>
          </p:nvSpPr>
          <p:spPr>
            <a:xfrm>
              <a:off x="6187440" y="2019300"/>
              <a:ext cx="640080" cy="4572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dirty="0"/>
                <a:t>M</a:t>
              </a:r>
              <a:r>
                <a:rPr lang="en-US" sz="2000" b="1" baseline="-25000" dirty="0"/>
                <a:t>11</a:t>
              </a:r>
            </a:p>
          </p:txBody>
        </p:sp>
        <p:sp>
          <p:nvSpPr>
            <p:cNvPr id="29" name="TextBox 28">
              <a:extLst>
                <a:ext uri="{FF2B5EF4-FFF2-40B4-BE49-F238E27FC236}">
                  <a16:creationId xmlns:a16="http://schemas.microsoft.com/office/drawing/2014/main" id="{C0CF90EC-73AE-C342-B2DF-F268657F64AF}"/>
                </a:ext>
              </a:extLst>
            </p:cNvPr>
            <p:cNvSpPr txBox="1"/>
            <p:nvPr/>
          </p:nvSpPr>
          <p:spPr>
            <a:xfrm>
              <a:off x="6271646" y="2498036"/>
              <a:ext cx="479619" cy="400110"/>
            </a:xfrm>
            <a:prstGeom prst="rect">
              <a:avLst/>
            </a:prstGeom>
            <a:noFill/>
          </p:spPr>
          <p:txBody>
            <a:bodyPr wrap="none" rtlCol="0">
              <a:spAutoFit/>
            </a:bodyPr>
            <a:lstStyle/>
            <a:p>
              <a:pPr algn="ctr"/>
              <a:r>
                <a:rPr lang="en-US" sz="2000" b="1" dirty="0"/>
                <a:t>14</a:t>
              </a:r>
            </a:p>
          </p:txBody>
        </p:sp>
      </p:grpSp>
      <p:sp>
        <p:nvSpPr>
          <p:cNvPr id="38" name="TextBox 37">
            <a:extLst>
              <a:ext uri="{FF2B5EF4-FFF2-40B4-BE49-F238E27FC236}">
                <a16:creationId xmlns:a16="http://schemas.microsoft.com/office/drawing/2014/main" id="{5F206928-5261-1349-A554-330F5D9ADF31}"/>
              </a:ext>
            </a:extLst>
          </p:cNvPr>
          <p:cNvSpPr txBox="1"/>
          <p:nvPr/>
        </p:nvSpPr>
        <p:spPr>
          <a:xfrm>
            <a:off x="389651" y="2955236"/>
            <a:ext cx="8517098" cy="430887"/>
          </a:xfrm>
          <a:prstGeom prst="rect">
            <a:avLst/>
          </a:prstGeom>
          <a:noFill/>
        </p:spPr>
        <p:txBody>
          <a:bodyPr wrap="square" rtlCol="0">
            <a:spAutoFit/>
          </a:bodyPr>
          <a:lstStyle/>
          <a:p>
            <a:pPr algn="ctr"/>
            <a:r>
              <a:rPr lang="en-US" sz="2200" dirty="0"/>
              <a:t>we just </a:t>
            </a:r>
            <a:r>
              <a:rPr lang="en-US" sz="2200" b="1" dirty="0"/>
              <a:t>split the memory phase across multiple cycles!</a:t>
            </a:r>
            <a:endParaRPr lang="en-US" sz="2200" dirty="0"/>
          </a:p>
        </p:txBody>
      </p:sp>
      <p:sp>
        <p:nvSpPr>
          <p:cNvPr id="39" name="TextBox 38">
            <a:extLst>
              <a:ext uri="{FF2B5EF4-FFF2-40B4-BE49-F238E27FC236}">
                <a16:creationId xmlns:a16="http://schemas.microsoft.com/office/drawing/2014/main" id="{4DE3D7F6-C0BB-AF46-B1F6-5D0E9B7269D5}"/>
              </a:ext>
            </a:extLst>
          </p:cNvPr>
          <p:cNvSpPr txBox="1"/>
          <p:nvPr/>
        </p:nvSpPr>
        <p:spPr>
          <a:xfrm>
            <a:off x="314080" y="3403195"/>
            <a:ext cx="5333981" cy="430887"/>
          </a:xfrm>
          <a:prstGeom prst="rect">
            <a:avLst/>
          </a:prstGeom>
          <a:noFill/>
        </p:spPr>
        <p:txBody>
          <a:bodyPr wrap="square" rtlCol="0">
            <a:spAutoFit/>
          </a:bodyPr>
          <a:lstStyle/>
          <a:p>
            <a:pPr algn="ctr"/>
            <a:r>
              <a:rPr lang="en-US" sz="2200" dirty="0"/>
              <a:t>we </a:t>
            </a:r>
            <a:r>
              <a:rPr lang="en-US" sz="2200" b="1" dirty="0"/>
              <a:t>send the address</a:t>
            </a:r>
            <a:r>
              <a:rPr lang="en-US" sz="2200" dirty="0"/>
              <a:t> to memory in M</a:t>
            </a:r>
            <a:r>
              <a:rPr lang="en-US" sz="2200" baseline="-25000" dirty="0"/>
              <a:t>1</a:t>
            </a:r>
            <a:r>
              <a:rPr lang="en-US" sz="2200" dirty="0"/>
              <a:t>…</a:t>
            </a:r>
          </a:p>
        </p:txBody>
      </p:sp>
      <p:sp>
        <p:nvSpPr>
          <p:cNvPr id="40" name="TextBox 39">
            <a:extLst>
              <a:ext uri="{FF2B5EF4-FFF2-40B4-BE49-F238E27FC236}">
                <a16:creationId xmlns:a16="http://schemas.microsoft.com/office/drawing/2014/main" id="{EBAF21AF-8AC2-AF43-AB98-5F0C1B9C90A6}"/>
              </a:ext>
            </a:extLst>
          </p:cNvPr>
          <p:cNvSpPr txBox="1"/>
          <p:nvPr/>
        </p:nvSpPr>
        <p:spPr>
          <a:xfrm>
            <a:off x="1731872" y="3860914"/>
            <a:ext cx="5333981" cy="430887"/>
          </a:xfrm>
          <a:prstGeom prst="rect">
            <a:avLst/>
          </a:prstGeom>
          <a:noFill/>
        </p:spPr>
        <p:txBody>
          <a:bodyPr wrap="square" rtlCol="0">
            <a:spAutoFit/>
          </a:bodyPr>
          <a:lstStyle/>
          <a:p>
            <a:pPr algn="ctr"/>
            <a:r>
              <a:rPr lang="en-US" sz="2200" b="1" dirty="0"/>
              <a:t>do nothing</a:t>
            </a:r>
            <a:r>
              <a:rPr lang="en-US" sz="2200" dirty="0"/>
              <a:t> in M</a:t>
            </a:r>
            <a:r>
              <a:rPr lang="en-US" sz="2200" baseline="-25000" dirty="0"/>
              <a:t>2</a:t>
            </a:r>
            <a:r>
              <a:rPr lang="en-US" sz="2200" dirty="0"/>
              <a:t> through M</a:t>
            </a:r>
            <a:r>
              <a:rPr lang="en-US" sz="2200" baseline="-25000" dirty="0"/>
              <a:t>11</a:t>
            </a:r>
            <a:r>
              <a:rPr lang="en-US" sz="2200" dirty="0"/>
              <a:t>…</a:t>
            </a:r>
          </a:p>
        </p:txBody>
      </p:sp>
      <p:sp>
        <p:nvSpPr>
          <p:cNvPr id="41" name="TextBox 40">
            <a:extLst>
              <a:ext uri="{FF2B5EF4-FFF2-40B4-BE49-F238E27FC236}">
                <a16:creationId xmlns:a16="http://schemas.microsoft.com/office/drawing/2014/main" id="{4F297553-FF5B-994A-8130-BC6DC90FDEBB}"/>
              </a:ext>
            </a:extLst>
          </p:cNvPr>
          <p:cNvSpPr txBox="1"/>
          <p:nvPr/>
        </p:nvSpPr>
        <p:spPr>
          <a:xfrm>
            <a:off x="3477058" y="4353420"/>
            <a:ext cx="5333981" cy="769441"/>
          </a:xfrm>
          <a:prstGeom prst="rect">
            <a:avLst/>
          </a:prstGeom>
          <a:noFill/>
        </p:spPr>
        <p:txBody>
          <a:bodyPr wrap="square" rtlCol="0">
            <a:spAutoFit/>
          </a:bodyPr>
          <a:lstStyle/>
          <a:p>
            <a:pPr algn="ctr"/>
            <a:r>
              <a:rPr lang="en-US" sz="2200" dirty="0"/>
              <a:t>and </a:t>
            </a:r>
            <a:r>
              <a:rPr lang="en-US" sz="2200" b="1" dirty="0"/>
              <a:t>at the end of M</a:t>
            </a:r>
            <a:r>
              <a:rPr lang="en-US" sz="2200" b="1" baseline="-25000" dirty="0"/>
              <a:t>11</a:t>
            </a:r>
            <a:r>
              <a:rPr lang="en-US" sz="2200" b="1" dirty="0"/>
              <a:t>,</a:t>
            </a:r>
            <a:r>
              <a:rPr lang="en-US" sz="2200" dirty="0"/>
              <a:t> the loaded value is finally ready to be used in the W phase.</a:t>
            </a:r>
          </a:p>
        </p:txBody>
      </p:sp>
    </p:spTree>
    <p:extLst>
      <p:ext uri="{BB962C8B-B14F-4D97-AF65-F5344CB8AC3E}">
        <p14:creationId xmlns:p14="http://schemas.microsoft.com/office/powerpoint/2010/main" val="21483950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Chop chop</a:t>
            </a:r>
          </a:p>
        </p:txBody>
      </p:sp>
      <p:sp>
        <p:nvSpPr>
          <p:cNvPr id="3" name="Content Placeholder 2"/>
          <p:cNvSpPr>
            <a:spLocks noGrp="1"/>
          </p:cNvSpPr>
          <p:nvPr>
            <p:ph idx="1"/>
          </p:nvPr>
        </p:nvSpPr>
        <p:spPr>
          <a:xfrm>
            <a:off x="152400" y="495302"/>
            <a:ext cx="8763000" cy="815941"/>
          </a:xfrm>
        </p:spPr>
        <p:txBody>
          <a:bodyPr/>
          <a:lstStyle/>
          <a:p>
            <a:r>
              <a:rPr lang="en-US" dirty="0"/>
              <a:t>it’s not just loads and stores. </a:t>
            </a:r>
            <a:r>
              <a:rPr lang="en-US" b="1" dirty="0"/>
              <a:t>all the instructions </a:t>
            </a:r>
            <a:r>
              <a:rPr lang="en-US" dirty="0"/>
              <a:t>now take different numbers of cycles, meaning they take </a:t>
            </a:r>
            <a:r>
              <a:rPr lang="en-US" b="1" dirty="0"/>
              <a:t>different amounts of time!</a:t>
            </a:r>
            <a:endParaRPr lang="en-US" dirty="0">
              <a:solidFill>
                <a:srgbClr val="FF0000"/>
              </a:solidFill>
            </a:endParaRPr>
          </a:p>
        </p:txBody>
      </p:sp>
      <p:sp>
        <p:nvSpPr>
          <p:cNvPr id="7" name="Footer Placeholder 6"/>
          <p:cNvSpPr>
            <a:spLocks noGrp="1"/>
          </p:cNvSpPr>
          <p:nvPr>
            <p:ph type="ftr" sz="quarter" idx="11"/>
          </p:nvPr>
        </p:nvSpPr>
        <p:spPr/>
        <p:txBody>
          <a:bodyPr/>
          <a:lstStyle/>
          <a:p>
            <a:r>
              <a:rPr lang="is-IS"/>
              <a:t>CS447</a:t>
            </a:r>
            <a:endParaRPr lang="en-US"/>
          </a:p>
        </p:txBody>
      </p:sp>
      <p:sp>
        <p:nvSpPr>
          <p:cNvPr id="5" name="Slide Number Placeholder 4"/>
          <p:cNvSpPr>
            <a:spLocks noGrp="1"/>
          </p:cNvSpPr>
          <p:nvPr>
            <p:ph type="sldNum" sz="quarter" idx="12"/>
          </p:nvPr>
        </p:nvSpPr>
        <p:spPr/>
        <p:txBody>
          <a:bodyPr/>
          <a:lstStyle/>
          <a:p>
            <a:fld id="{3552B95B-556F-44BD-91A5-D80C1B9E2BB3}" type="slidenum">
              <a:rPr lang="en-US" smtClean="0"/>
              <a:t>7</a:t>
            </a:fld>
            <a:endParaRPr lang="en-US"/>
          </a:p>
        </p:txBody>
      </p:sp>
      <p:grpSp>
        <p:nvGrpSpPr>
          <p:cNvPr id="28" name="Group 27"/>
          <p:cNvGrpSpPr/>
          <p:nvPr/>
        </p:nvGrpSpPr>
        <p:grpSpPr>
          <a:xfrm>
            <a:off x="1752600" y="1486610"/>
            <a:ext cx="8229600" cy="1363934"/>
            <a:chOff x="1344976" y="2095500"/>
            <a:chExt cx="8229600" cy="1363934"/>
          </a:xfrm>
        </p:grpSpPr>
        <p:sp>
          <p:nvSpPr>
            <p:cNvPr id="34" name="Rectangle 33"/>
            <p:cNvSpPr/>
            <p:nvPr/>
          </p:nvSpPr>
          <p:spPr>
            <a:xfrm>
              <a:off x="1344978" y="2095500"/>
              <a:ext cx="192024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onsolas" panose="020B0609020204030204" pitchFamily="49" charset="0"/>
                  <a:cs typeface="Consolas" panose="020B0609020204030204" pitchFamily="49" charset="0"/>
                </a:rPr>
                <a:t>j</a:t>
              </a:r>
            </a:p>
          </p:txBody>
        </p:sp>
        <p:sp>
          <p:nvSpPr>
            <p:cNvPr id="35" name="Rectangle 34"/>
            <p:cNvSpPr/>
            <p:nvPr/>
          </p:nvSpPr>
          <p:spPr>
            <a:xfrm>
              <a:off x="1344976" y="2552700"/>
              <a:ext cx="2560321"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onsolas" panose="020B0609020204030204" pitchFamily="49" charset="0"/>
                  <a:cs typeface="Consolas" panose="020B0609020204030204" pitchFamily="49" charset="0"/>
                </a:rPr>
                <a:t>or</a:t>
              </a:r>
            </a:p>
          </p:txBody>
        </p:sp>
        <p:sp>
          <p:nvSpPr>
            <p:cNvPr id="37" name="Rectangle 36"/>
            <p:cNvSpPr/>
            <p:nvPr/>
          </p:nvSpPr>
          <p:spPr>
            <a:xfrm>
              <a:off x="1344977" y="3002234"/>
              <a:ext cx="8229599"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latin typeface="Consolas" panose="020B0609020204030204" pitchFamily="49" charset="0"/>
                  <a:cs typeface="Consolas" panose="020B0609020204030204" pitchFamily="49" charset="0"/>
                </a:rPr>
                <a:t>lw</a:t>
              </a:r>
              <a:endParaRPr lang="en-US" sz="2000" b="1" dirty="0">
                <a:latin typeface="Consolas" panose="020B0609020204030204" pitchFamily="49" charset="0"/>
                <a:cs typeface="Consolas" panose="020B0609020204030204" pitchFamily="49" charset="0"/>
              </a:endParaRPr>
            </a:p>
          </p:txBody>
        </p:sp>
      </p:grpSp>
      <p:grpSp>
        <p:nvGrpSpPr>
          <p:cNvPr id="40" name="Group 39"/>
          <p:cNvGrpSpPr/>
          <p:nvPr/>
        </p:nvGrpSpPr>
        <p:grpSpPr>
          <a:xfrm>
            <a:off x="1752600" y="1481359"/>
            <a:ext cx="1920240" cy="457200"/>
            <a:chOff x="1600197" y="2350096"/>
            <a:chExt cx="1920240" cy="457200"/>
          </a:xfrm>
        </p:grpSpPr>
        <p:sp>
          <p:nvSpPr>
            <p:cNvPr id="19" name="Rectangle 18"/>
            <p:cNvSpPr/>
            <p:nvPr/>
          </p:nvSpPr>
          <p:spPr>
            <a:xfrm>
              <a:off x="1600197" y="2350096"/>
              <a:ext cx="640080" cy="4572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dirty="0">
                  <a:latin typeface="Consolas" panose="020B0609020204030204" pitchFamily="49" charset="0"/>
                  <a:cs typeface="Consolas" panose="020B0609020204030204" pitchFamily="49" charset="0"/>
                </a:rPr>
                <a:t>F</a:t>
              </a:r>
            </a:p>
          </p:txBody>
        </p:sp>
        <p:sp>
          <p:nvSpPr>
            <p:cNvPr id="38" name="Rectangle 37"/>
            <p:cNvSpPr/>
            <p:nvPr/>
          </p:nvSpPr>
          <p:spPr>
            <a:xfrm>
              <a:off x="2240279" y="2350096"/>
              <a:ext cx="64008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onsolas" panose="020B0609020204030204" pitchFamily="49" charset="0"/>
                  <a:cs typeface="Consolas" panose="020B0609020204030204" pitchFamily="49" charset="0"/>
                </a:rPr>
                <a:t>D</a:t>
              </a:r>
            </a:p>
          </p:txBody>
        </p:sp>
        <p:sp>
          <p:nvSpPr>
            <p:cNvPr id="39" name="Rectangle 38"/>
            <p:cNvSpPr/>
            <p:nvPr/>
          </p:nvSpPr>
          <p:spPr>
            <a:xfrm>
              <a:off x="2880357" y="2350096"/>
              <a:ext cx="640080" cy="4572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b="1" dirty="0">
                  <a:latin typeface="Consolas" panose="020B0609020204030204" pitchFamily="49" charset="0"/>
                  <a:cs typeface="Consolas" panose="020B0609020204030204" pitchFamily="49" charset="0"/>
                </a:rPr>
                <a:t>X</a:t>
              </a:r>
            </a:p>
          </p:txBody>
        </p:sp>
      </p:grpSp>
      <p:grpSp>
        <p:nvGrpSpPr>
          <p:cNvPr id="69" name="Group 68"/>
          <p:cNvGrpSpPr/>
          <p:nvPr/>
        </p:nvGrpSpPr>
        <p:grpSpPr>
          <a:xfrm>
            <a:off x="1752600" y="1936308"/>
            <a:ext cx="2560321" cy="459451"/>
            <a:chOff x="1600200" y="2799794"/>
            <a:chExt cx="2560321" cy="459451"/>
          </a:xfrm>
        </p:grpSpPr>
        <p:sp>
          <p:nvSpPr>
            <p:cNvPr id="42" name="Rectangle 41"/>
            <p:cNvSpPr/>
            <p:nvPr/>
          </p:nvSpPr>
          <p:spPr>
            <a:xfrm>
              <a:off x="1600200" y="2802045"/>
              <a:ext cx="640080" cy="4572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dirty="0">
                  <a:latin typeface="Consolas" panose="020B0609020204030204" pitchFamily="49" charset="0"/>
                  <a:cs typeface="Consolas" panose="020B0609020204030204" pitchFamily="49" charset="0"/>
                </a:rPr>
                <a:t>F</a:t>
              </a:r>
            </a:p>
          </p:txBody>
        </p:sp>
        <p:sp>
          <p:nvSpPr>
            <p:cNvPr id="43" name="Rectangle 42"/>
            <p:cNvSpPr/>
            <p:nvPr/>
          </p:nvSpPr>
          <p:spPr>
            <a:xfrm>
              <a:off x="2240282" y="2801881"/>
              <a:ext cx="64008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onsolas" panose="020B0609020204030204" pitchFamily="49" charset="0"/>
                  <a:cs typeface="Consolas" panose="020B0609020204030204" pitchFamily="49" charset="0"/>
                </a:rPr>
                <a:t>D</a:t>
              </a:r>
            </a:p>
          </p:txBody>
        </p:sp>
        <p:sp>
          <p:nvSpPr>
            <p:cNvPr id="44" name="Rectangle 43"/>
            <p:cNvSpPr/>
            <p:nvPr/>
          </p:nvSpPr>
          <p:spPr>
            <a:xfrm>
              <a:off x="2880366" y="2799794"/>
              <a:ext cx="640080" cy="4572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b="1" dirty="0">
                  <a:latin typeface="Consolas" panose="020B0609020204030204" pitchFamily="49" charset="0"/>
                  <a:cs typeface="Consolas" panose="020B0609020204030204" pitchFamily="49" charset="0"/>
                </a:rPr>
                <a:t>X</a:t>
              </a:r>
            </a:p>
          </p:txBody>
        </p:sp>
        <p:sp>
          <p:nvSpPr>
            <p:cNvPr id="45" name="Rectangle 44"/>
            <p:cNvSpPr/>
            <p:nvPr/>
          </p:nvSpPr>
          <p:spPr>
            <a:xfrm>
              <a:off x="3520441" y="2800340"/>
              <a:ext cx="64008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a:latin typeface="Consolas" panose="020B0609020204030204" pitchFamily="49" charset="0"/>
                  <a:cs typeface="Consolas" panose="020B0609020204030204" pitchFamily="49" charset="0"/>
                </a:rPr>
                <a:t>W</a:t>
              </a:r>
            </a:p>
          </p:txBody>
        </p:sp>
      </p:grpSp>
      <p:grpSp>
        <p:nvGrpSpPr>
          <p:cNvPr id="71" name="Group 70"/>
          <p:cNvGrpSpPr/>
          <p:nvPr/>
        </p:nvGrpSpPr>
        <p:grpSpPr>
          <a:xfrm>
            <a:off x="1752600" y="2394600"/>
            <a:ext cx="7680962" cy="462900"/>
            <a:chOff x="1600195" y="3707068"/>
            <a:chExt cx="7680962" cy="457200"/>
          </a:xfrm>
        </p:grpSpPr>
        <p:sp>
          <p:nvSpPr>
            <p:cNvPr id="59" name="Rectangle 58"/>
            <p:cNvSpPr/>
            <p:nvPr/>
          </p:nvSpPr>
          <p:spPr>
            <a:xfrm>
              <a:off x="1600195" y="3707068"/>
              <a:ext cx="640080" cy="4572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dirty="0">
                  <a:latin typeface="Consolas" panose="020B0609020204030204" pitchFamily="49" charset="0"/>
                  <a:cs typeface="Consolas" panose="020B0609020204030204" pitchFamily="49" charset="0"/>
                </a:rPr>
                <a:t>F</a:t>
              </a:r>
            </a:p>
          </p:txBody>
        </p:sp>
        <p:sp>
          <p:nvSpPr>
            <p:cNvPr id="60" name="Rectangle 59"/>
            <p:cNvSpPr/>
            <p:nvPr/>
          </p:nvSpPr>
          <p:spPr>
            <a:xfrm>
              <a:off x="2240277" y="3707068"/>
              <a:ext cx="64008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onsolas" panose="020B0609020204030204" pitchFamily="49" charset="0"/>
                  <a:cs typeface="Consolas" panose="020B0609020204030204" pitchFamily="49" charset="0"/>
                </a:rPr>
                <a:t>D</a:t>
              </a:r>
            </a:p>
          </p:txBody>
        </p:sp>
        <p:sp>
          <p:nvSpPr>
            <p:cNvPr id="61" name="Rectangle 60"/>
            <p:cNvSpPr/>
            <p:nvPr/>
          </p:nvSpPr>
          <p:spPr>
            <a:xfrm>
              <a:off x="2880361" y="3707068"/>
              <a:ext cx="640080" cy="4572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b="1" dirty="0">
                  <a:latin typeface="Consolas" panose="020B0609020204030204" pitchFamily="49" charset="0"/>
                  <a:cs typeface="Consolas" panose="020B0609020204030204" pitchFamily="49" charset="0"/>
                </a:rPr>
                <a:t>X</a:t>
              </a:r>
            </a:p>
          </p:txBody>
        </p:sp>
        <p:sp>
          <p:nvSpPr>
            <p:cNvPr id="62" name="Rectangle 61"/>
            <p:cNvSpPr/>
            <p:nvPr/>
          </p:nvSpPr>
          <p:spPr>
            <a:xfrm>
              <a:off x="3520436" y="3707068"/>
              <a:ext cx="640080" cy="4572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dirty="0">
                  <a:latin typeface="Consolas" panose="020B0609020204030204" pitchFamily="49" charset="0"/>
                  <a:cs typeface="Consolas" panose="020B0609020204030204" pitchFamily="49" charset="0"/>
                </a:rPr>
                <a:t>M</a:t>
              </a:r>
              <a:r>
                <a:rPr lang="en-US" sz="2000" b="1" baseline="-25000" dirty="0">
                  <a:latin typeface="Consolas" panose="020B0609020204030204" pitchFamily="49" charset="0"/>
                  <a:cs typeface="Consolas" panose="020B0609020204030204" pitchFamily="49" charset="0"/>
                </a:rPr>
                <a:t>1</a:t>
              </a:r>
            </a:p>
          </p:txBody>
        </p:sp>
        <p:sp>
          <p:nvSpPr>
            <p:cNvPr id="63" name="Rectangle 62"/>
            <p:cNvSpPr/>
            <p:nvPr/>
          </p:nvSpPr>
          <p:spPr>
            <a:xfrm>
              <a:off x="4160511" y="3707068"/>
              <a:ext cx="640080" cy="4572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dirty="0">
                  <a:latin typeface="Consolas" panose="020B0609020204030204" pitchFamily="49" charset="0"/>
                  <a:cs typeface="Consolas" panose="020B0609020204030204" pitchFamily="49" charset="0"/>
                </a:rPr>
                <a:t>M</a:t>
              </a:r>
              <a:r>
                <a:rPr lang="en-US" sz="2000" b="1" baseline="-25000" dirty="0">
                  <a:latin typeface="Consolas" panose="020B0609020204030204" pitchFamily="49" charset="0"/>
                  <a:cs typeface="Consolas" panose="020B0609020204030204" pitchFamily="49" charset="0"/>
                </a:rPr>
                <a:t>2</a:t>
              </a:r>
            </a:p>
          </p:txBody>
        </p:sp>
        <p:sp>
          <p:nvSpPr>
            <p:cNvPr id="64" name="Rectangle 63"/>
            <p:cNvSpPr/>
            <p:nvPr/>
          </p:nvSpPr>
          <p:spPr>
            <a:xfrm>
              <a:off x="4800593" y="3707068"/>
              <a:ext cx="640080" cy="4572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dirty="0">
                  <a:latin typeface="Consolas" panose="020B0609020204030204" pitchFamily="49" charset="0"/>
                  <a:cs typeface="Consolas" panose="020B0609020204030204" pitchFamily="49" charset="0"/>
                </a:rPr>
                <a:t>M</a:t>
              </a:r>
              <a:r>
                <a:rPr lang="en-US" sz="2000" b="1" baseline="-25000" dirty="0">
                  <a:latin typeface="Consolas" panose="020B0609020204030204" pitchFamily="49" charset="0"/>
                  <a:cs typeface="Consolas" panose="020B0609020204030204" pitchFamily="49" charset="0"/>
                </a:rPr>
                <a:t>3</a:t>
              </a:r>
              <a:endParaRPr lang="en-US" sz="2000" b="1" dirty="0">
                <a:latin typeface="Consolas" panose="020B0609020204030204" pitchFamily="49" charset="0"/>
                <a:cs typeface="Consolas" panose="020B0609020204030204" pitchFamily="49" charset="0"/>
              </a:endParaRPr>
            </a:p>
          </p:txBody>
        </p:sp>
        <p:sp>
          <p:nvSpPr>
            <p:cNvPr id="65" name="Rectangle 64"/>
            <p:cNvSpPr/>
            <p:nvPr/>
          </p:nvSpPr>
          <p:spPr>
            <a:xfrm>
              <a:off x="5440677" y="3707068"/>
              <a:ext cx="640080" cy="4572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dirty="0">
                  <a:latin typeface="Consolas" panose="020B0609020204030204" pitchFamily="49" charset="0"/>
                  <a:cs typeface="Consolas" panose="020B0609020204030204" pitchFamily="49" charset="0"/>
                </a:rPr>
                <a:t>M</a:t>
              </a:r>
              <a:r>
                <a:rPr lang="en-US" sz="2000" b="1" baseline="-25000" dirty="0">
                  <a:latin typeface="Consolas" panose="020B0609020204030204" pitchFamily="49" charset="0"/>
                  <a:cs typeface="Consolas" panose="020B0609020204030204" pitchFamily="49" charset="0"/>
                </a:rPr>
                <a:t>4</a:t>
              </a:r>
              <a:endParaRPr lang="en-US" sz="2000" b="1" dirty="0">
                <a:latin typeface="Consolas" panose="020B0609020204030204" pitchFamily="49" charset="0"/>
                <a:cs typeface="Consolas" panose="020B0609020204030204" pitchFamily="49" charset="0"/>
              </a:endParaRPr>
            </a:p>
          </p:txBody>
        </p:sp>
        <p:sp>
          <p:nvSpPr>
            <p:cNvPr id="66" name="Rectangle 65"/>
            <p:cNvSpPr/>
            <p:nvPr/>
          </p:nvSpPr>
          <p:spPr>
            <a:xfrm>
              <a:off x="6080752" y="3707068"/>
              <a:ext cx="640080" cy="4572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dirty="0">
                  <a:latin typeface="Consolas" panose="020B0609020204030204" pitchFamily="49" charset="0"/>
                  <a:cs typeface="Consolas" panose="020B0609020204030204" pitchFamily="49" charset="0"/>
                </a:rPr>
                <a:t>M</a:t>
              </a:r>
              <a:r>
                <a:rPr lang="en-US" sz="2000" b="1" baseline="-25000" dirty="0">
                  <a:latin typeface="Consolas" panose="020B0609020204030204" pitchFamily="49" charset="0"/>
                  <a:cs typeface="Consolas" panose="020B0609020204030204" pitchFamily="49" charset="0"/>
                </a:rPr>
                <a:t>5</a:t>
              </a:r>
              <a:endParaRPr lang="en-US" sz="2000" b="1" dirty="0">
                <a:latin typeface="Consolas" panose="020B0609020204030204" pitchFamily="49" charset="0"/>
                <a:cs typeface="Consolas" panose="020B0609020204030204" pitchFamily="49" charset="0"/>
              </a:endParaRPr>
            </a:p>
          </p:txBody>
        </p:sp>
        <p:sp>
          <p:nvSpPr>
            <p:cNvPr id="67" name="Rectangle 66"/>
            <p:cNvSpPr/>
            <p:nvPr/>
          </p:nvSpPr>
          <p:spPr>
            <a:xfrm>
              <a:off x="6720836" y="3707068"/>
              <a:ext cx="640080" cy="4572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dirty="0">
                  <a:latin typeface="Consolas" panose="020B0609020204030204" pitchFamily="49" charset="0"/>
                  <a:cs typeface="Consolas" panose="020B0609020204030204" pitchFamily="49" charset="0"/>
                </a:rPr>
                <a:t>M</a:t>
              </a:r>
              <a:r>
                <a:rPr lang="en-US" sz="2000" b="1" baseline="-25000" dirty="0">
                  <a:latin typeface="Consolas" panose="020B0609020204030204" pitchFamily="49" charset="0"/>
                  <a:cs typeface="Consolas" panose="020B0609020204030204" pitchFamily="49" charset="0"/>
                </a:rPr>
                <a:t>6</a:t>
              </a:r>
              <a:endParaRPr lang="en-US" sz="2000" b="1" dirty="0">
                <a:latin typeface="Consolas" panose="020B0609020204030204" pitchFamily="49" charset="0"/>
                <a:cs typeface="Consolas" panose="020B0609020204030204" pitchFamily="49" charset="0"/>
              </a:endParaRPr>
            </a:p>
          </p:txBody>
        </p:sp>
        <p:sp>
          <p:nvSpPr>
            <p:cNvPr id="68" name="Rectangle 67"/>
            <p:cNvSpPr/>
            <p:nvPr/>
          </p:nvSpPr>
          <p:spPr>
            <a:xfrm>
              <a:off x="7360917" y="3707068"/>
              <a:ext cx="640080" cy="4572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dirty="0">
                  <a:latin typeface="Consolas" panose="020B0609020204030204" pitchFamily="49" charset="0"/>
                  <a:cs typeface="Consolas" panose="020B0609020204030204" pitchFamily="49" charset="0"/>
                </a:rPr>
                <a:t>M</a:t>
              </a:r>
              <a:r>
                <a:rPr lang="en-US" sz="2000" b="1" baseline="-25000" dirty="0">
                  <a:latin typeface="Consolas" panose="020B0609020204030204" pitchFamily="49" charset="0"/>
                  <a:cs typeface="Consolas" panose="020B0609020204030204" pitchFamily="49" charset="0"/>
                </a:rPr>
                <a:t>7</a:t>
              </a:r>
              <a:endParaRPr lang="en-US" sz="2000" b="1" dirty="0">
                <a:latin typeface="Consolas" panose="020B0609020204030204" pitchFamily="49" charset="0"/>
                <a:cs typeface="Consolas" panose="020B0609020204030204" pitchFamily="49" charset="0"/>
              </a:endParaRPr>
            </a:p>
          </p:txBody>
        </p:sp>
        <p:sp>
          <p:nvSpPr>
            <p:cNvPr id="77" name="Rectangle 76"/>
            <p:cNvSpPr/>
            <p:nvPr/>
          </p:nvSpPr>
          <p:spPr>
            <a:xfrm>
              <a:off x="8000997" y="3707068"/>
              <a:ext cx="640080" cy="4572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dirty="0">
                  <a:latin typeface="Consolas" panose="020B0609020204030204" pitchFamily="49" charset="0"/>
                  <a:cs typeface="Consolas" panose="020B0609020204030204" pitchFamily="49" charset="0"/>
                </a:rPr>
                <a:t>M</a:t>
              </a:r>
              <a:r>
                <a:rPr lang="en-US" sz="2000" b="1" baseline="-25000" dirty="0">
                  <a:latin typeface="Consolas" panose="020B0609020204030204" pitchFamily="49" charset="0"/>
                  <a:cs typeface="Consolas" panose="020B0609020204030204" pitchFamily="49" charset="0"/>
                </a:rPr>
                <a:t>8</a:t>
              </a:r>
              <a:endParaRPr lang="en-US" sz="2000" b="1" dirty="0">
                <a:latin typeface="Consolas" panose="020B0609020204030204" pitchFamily="49" charset="0"/>
                <a:cs typeface="Consolas" panose="020B0609020204030204" pitchFamily="49" charset="0"/>
              </a:endParaRPr>
            </a:p>
          </p:txBody>
        </p:sp>
        <p:sp>
          <p:nvSpPr>
            <p:cNvPr id="78" name="Rectangle 77"/>
            <p:cNvSpPr/>
            <p:nvPr/>
          </p:nvSpPr>
          <p:spPr>
            <a:xfrm>
              <a:off x="8641077" y="3707068"/>
              <a:ext cx="640080" cy="4572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dirty="0">
                  <a:latin typeface="Consolas" panose="020B0609020204030204" pitchFamily="49" charset="0"/>
                  <a:cs typeface="Consolas" panose="020B0609020204030204" pitchFamily="49" charset="0"/>
                </a:rPr>
                <a:t>M</a:t>
              </a:r>
              <a:r>
                <a:rPr lang="en-US" sz="2000" b="1" baseline="-25000" dirty="0">
                  <a:latin typeface="Consolas" panose="020B0609020204030204" pitchFamily="49" charset="0"/>
                  <a:cs typeface="Consolas" panose="020B0609020204030204" pitchFamily="49" charset="0"/>
                </a:rPr>
                <a:t>9</a:t>
              </a:r>
              <a:endParaRPr lang="en-US" sz="2000" b="1" dirty="0">
                <a:latin typeface="Consolas" panose="020B0609020204030204" pitchFamily="49" charset="0"/>
                <a:cs typeface="Consolas" panose="020B0609020204030204" pitchFamily="49" charset="0"/>
              </a:endParaRPr>
            </a:p>
          </p:txBody>
        </p:sp>
      </p:grpSp>
      <p:sp>
        <p:nvSpPr>
          <p:cNvPr id="73" name="TextBox 72"/>
          <p:cNvSpPr txBox="1"/>
          <p:nvPr/>
        </p:nvSpPr>
        <p:spPr>
          <a:xfrm>
            <a:off x="251012" y="1481359"/>
            <a:ext cx="1447783" cy="430887"/>
          </a:xfrm>
          <a:prstGeom prst="rect">
            <a:avLst/>
          </a:prstGeom>
          <a:solidFill>
            <a:schemeClr val="bg1"/>
          </a:solidFill>
        </p:spPr>
        <p:txBody>
          <a:bodyPr wrap="square" rtlCol="0">
            <a:spAutoFit/>
          </a:bodyPr>
          <a:lstStyle/>
          <a:p>
            <a:pPr algn="r"/>
            <a:r>
              <a:rPr lang="en-US" sz="2200" dirty="0"/>
              <a:t>3 cycles</a:t>
            </a:r>
          </a:p>
        </p:txBody>
      </p:sp>
      <p:sp>
        <p:nvSpPr>
          <p:cNvPr id="74" name="TextBox 73"/>
          <p:cNvSpPr txBox="1"/>
          <p:nvPr/>
        </p:nvSpPr>
        <p:spPr>
          <a:xfrm>
            <a:off x="251012" y="1940240"/>
            <a:ext cx="1447783" cy="430887"/>
          </a:xfrm>
          <a:prstGeom prst="rect">
            <a:avLst/>
          </a:prstGeom>
          <a:solidFill>
            <a:schemeClr val="bg1"/>
          </a:solidFill>
        </p:spPr>
        <p:txBody>
          <a:bodyPr wrap="square" rtlCol="0">
            <a:spAutoFit/>
          </a:bodyPr>
          <a:lstStyle/>
          <a:p>
            <a:pPr algn="r"/>
            <a:r>
              <a:rPr lang="en-US" sz="2200" dirty="0"/>
              <a:t>4 cycles</a:t>
            </a:r>
          </a:p>
        </p:txBody>
      </p:sp>
      <p:sp>
        <p:nvSpPr>
          <p:cNvPr id="76" name="TextBox 75"/>
          <p:cNvSpPr txBox="1"/>
          <p:nvPr/>
        </p:nvSpPr>
        <p:spPr>
          <a:xfrm>
            <a:off x="0" y="2428664"/>
            <a:ext cx="1698795" cy="430887"/>
          </a:xfrm>
          <a:prstGeom prst="rect">
            <a:avLst/>
          </a:prstGeom>
          <a:solidFill>
            <a:schemeClr val="bg1"/>
          </a:solidFill>
        </p:spPr>
        <p:txBody>
          <a:bodyPr wrap="square" rtlCol="0">
            <a:spAutoFit/>
          </a:bodyPr>
          <a:lstStyle/>
          <a:p>
            <a:pPr algn="r"/>
            <a:r>
              <a:rPr lang="en-US" sz="2200" dirty="0"/>
              <a:t>15 cycles</a:t>
            </a:r>
          </a:p>
        </p:txBody>
      </p:sp>
      <p:sp>
        <p:nvSpPr>
          <p:cNvPr id="36" name="TextBox 35">
            <a:extLst>
              <a:ext uri="{FF2B5EF4-FFF2-40B4-BE49-F238E27FC236}">
                <a16:creationId xmlns:a16="http://schemas.microsoft.com/office/drawing/2014/main" id="{2A31A75B-FA5A-FC46-AD6E-F31AE74F7500}"/>
              </a:ext>
            </a:extLst>
          </p:cNvPr>
          <p:cNvSpPr txBox="1"/>
          <p:nvPr/>
        </p:nvSpPr>
        <p:spPr>
          <a:xfrm>
            <a:off x="222854" y="3086100"/>
            <a:ext cx="5370224" cy="769441"/>
          </a:xfrm>
          <a:prstGeom prst="rect">
            <a:avLst/>
          </a:prstGeom>
          <a:noFill/>
        </p:spPr>
        <p:txBody>
          <a:bodyPr wrap="square" rtlCol="0">
            <a:spAutoFit/>
          </a:bodyPr>
          <a:lstStyle/>
          <a:p>
            <a:pPr algn="ctr"/>
            <a:r>
              <a:rPr lang="en-US" sz="2200" dirty="0"/>
              <a:t>before, we had to make the clock tick</a:t>
            </a:r>
            <a:r>
              <a:rPr lang="en-US" sz="2200" b="1" dirty="0"/>
              <a:t> as slow as the longest instruction (</a:t>
            </a:r>
            <a:r>
              <a:rPr lang="en-US" sz="2200" b="1" dirty="0" err="1"/>
              <a:t>lw</a:t>
            </a:r>
            <a:r>
              <a:rPr lang="en-US" sz="2200" b="1" dirty="0"/>
              <a:t>)…</a:t>
            </a:r>
            <a:endParaRPr lang="en-US" sz="2200" dirty="0"/>
          </a:p>
        </p:txBody>
      </p:sp>
      <p:sp>
        <p:nvSpPr>
          <p:cNvPr id="41" name="TextBox 40">
            <a:extLst>
              <a:ext uri="{FF2B5EF4-FFF2-40B4-BE49-F238E27FC236}">
                <a16:creationId xmlns:a16="http://schemas.microsoft.com/office/drawing/2014/main" id="{A1FC0349-9104-8F45-A518-A8C3A0F08B0A}"/>
              </a:ext>
            </a:extLst>
          </p:cNvPr>
          <p:cNvSpPr txBox="1"/>
          <p:nvPr/>
        </p:nvSpPr>
        <p:spPr>
          <a:xfrm>
            <a:off x="1219200" y="3942151"/>
            <a:ext cx="5196842" cy="769441"/>
          </a:xfrm>
          <a:prstGeom prst="rect">
            <a:avLst/>
          </a:prstGeom>
          <a:noFill/>
        </p:spPr>
        <p:txBody>
          <a:bodyPr wrap="square" rtlCol="0">
            <a:spAutoFit/>
          </a:bodyPr>
          <a:lstStyle/>
          <a:p>
            <a:pPr algn="ctr"/>
            <a:r>
              <a:rPr lang="en-US" sz="2200" dirty="0"/>
              <a:t>but now, it only has to tick </a:t>
            </a:r>
            <a:r>
              <a:rPr lang="en-US" sz="2200" b="1" dirty="0">
                <a:solidFill>
                  <a:srgbClr val="FF0000"/>
                </a:solidFill>
              </a:rPr>
              <a:t>as slow as the longest </a:t>
            </a:r>
            <a:r>
              <a:rPr lang="en-US" sz="2200" b="1" i="1" dirty="0">
                <a:solidFill>
                  <a:srgbClr val="FF0000"/>
                </a:solidFill>
              </a:rPr>
              <a:t>phase </a:t>
            </a:r>
            <a:r>
              <a:rPr lang="en-US" sz="2200" b="1" dirty="0">
                <a:solidFill>
                  <a:srgbClr val="FF0000"/>
                </a:solidFill>
              </a:rPr>
              <a:t>of any instruction.</a:t>
            </a:r>
            <a:endParaRPr lang="en-US" sz="2200" dirty="0">
              <a:solidFill>
                <a:srgbClr val="FF0000"/>
              </a:solidFill>
            </a:endParaRPr>
          </a:p>
        </p:txBody>
      </p:sp>
      <p:sp>
        <p:nvSpPr>
          <p:cNvPr id="46" name="TextBox 45">
            <a:extLst>
              <a:ext uri="{FF2B5EF4-FFF2-40B4-BE49-F238E27FC236}">
                <a16:creationId xmlns:a16="http://schemas.microsoft.com/office/drawing/2014/main" id="{47966DBD-38C5-F142-AA15-370899E49FBD}"/>
              </a:ext>
            </a:extLst>
          </p:cNvPr>
          <p:cNvSpPr txBox="1"/>
          <p:nvPr/>
        </p:nvSpPr>
        <p:spPr>
          <a:xfrm>
            <a:off x="2392680" y="4719133"/>
            <a:ext cx="6720842" cy="769441"/>
          </a:xfrm>
          <a:prstGeom prst="rect">
            <a:avLst/>
          </a:prstGeom>
          <a:noFill/>
        </p:spPr>
        <p:txBody>
          <a:bodyPr wrap="square" rtlCol="0">
            <a:spAutoFit/>
          </a:bodyPr>
          <a:lstStyle/>
          <a:p>
            <a:pPr algn="ctr"/>
            <a:r>
              <a:rPr lang="en-US" sz="2200" dirty="0"/>
              <a:t>and we’re also free to make new phases, split long ones etc. to make the clock go as fast as we like.</a:t>
            </a:r>
          </a:p>
        </p:txBody>
      </p:sp>
    </p:spTree>
    <p:extLst>
      <p:ext uri="{BB962C8B-B14F-4D97-AF65-F5344CB8AC3E}">
        <p14:creationId xmlns:p14="http://schemas.microsoft.com/office/powerpoint/2010/main" val="24343783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P spid="76" grpId="0" animBg="1"/>
      <p:bldP spid="36" grpId="0"/>
      <p:bldP spid="41"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F9594-4280-8648-ACE4-1D7D5363FEC2}"/>
              </a:ext>
            </a:extLst>
          </p:cNvPr>
          <p:cNvSpPr>
            <a:spLocks noGrp="1"/>
          </p:cNvSpPr>
          <p:nvPr>
            <p:ph type="title"/>
          </p:nvPr>
        </p:nvSpPr>
        <p:spPr/>
        <p:txBody>
          <a:bodyPr/>
          <a:lstStyle/>
          <a:p>
            <a:r>
              <a:rPr lang="en-US" dirty="0"/>
              <a:t>Why does this work?</a:t>
            </a:r>
          </a:p>
        </p:txBody>
      </p:sp>
      <p:sp>
        <p:nvSpPr>
          <p:cNvPr id="3" name="Content Placeholder 2">
            <a:extLst>
              <a:ext uri="{FF2B5EF4-FFF2-40B4-BE49-F238E27FC236}">
                <a16:creationId xmlns:a16="http://schemas.microsoft.com/office/drawing/2014/main" id="{14AB33C2-851C-A54F-AF49-C5CB334499C0}"/>
              </a:ext>
            </a:extLst>
          </p:cNvPr>
          <p:cNvSpPr>
            <a:spLocks noGrp="1"/>
          </p:cNvSpPr>
          <p:nvPr>
            <p:ph idx="1"/>
          </p:nvPr>
        </p:nvSpPr>
        <p:spPr>
          <a:xfrm>
            <a:off x="152400" y="495301"/>
            <a:ext cx="8991600" cy="495301"/>
          </a:xfrm>
        </p:spPr>
        <p:txBody>
          <a:bodyPr/>
          <a:lstStyle/>
          <a:p>
            <a:r>
              <a:rPr lang="en-US" dirty="0"/>
              <a:t>because we're </a:t>
            </a:r>
            <a:r>
              <a:rPr lang="en-US" b="1" dirty="0"/>
              <a:t>wasting less time on the fast instructions.</a:t>
            </a:r>
            <a:endParaRPr lang="en-US" dirty="0"/>
          </a:p>
        </p:txBody>
      </p:sp>
      <p:sp>
        <p:nvSpPr>
          <p:cNvPr id="4" name="Footer Placeholder 3">
            <a:extLst>
              <a:ext uri="{FF2B5EF4-FFF2-40B4-BE49-F238E27FC236}">
                <a16:creationId xmlns:a16="http://schemas.microsoft.com/office/drawing/2014/main" id="{73AB8C4A-3277-0146-AAB1-B62EBC2ABA03}"/>
              </a:ext>
            </a:extLst>
          </p:cNvPr>
          <p:cNvSpPr>
            <a:spLocks noGrp="1"/>
          </p:cNvSpPr>
          <p:nvPr>
            <p:ph type="ftr" sz="quarter" idx="11"/>
          </p:nvPr>
        </p:nvSpPr>
        <p:spPr/>
        <p:txBody>
          <a:bodyPr/>
          <a:lstStyle/>
          <a:p>
            <a:r>
              <a:rPr lang="is-IS"/>
              <a:t>CS447</a:t>
            </a:r>
            <a:endParaRPr lang="en-US"/>
          </a:p>
        </p:txBody>
      </p:sp>
      <p:sp>
        <p:nvSpPr>
          <p:cNvPr id="5" name="Slide Number Placeholder 4">
            <a:extLst>
              <a:ext uri="{FF2B5EF4-FFF2-40B4-BE49-F238E27FC236}">
                <a16:creationId xmlns:a16="http://schemas.microsoft.com/office/drawing/2014/main" id="{704758AB-63BB-3D43-826A-BCC1F357AC00}"/>
              </a:ext>
            </a:extLst>
          </p:cNvPr>
          <p:cNvSpPr>
            <a:spLocks noGrp="1"/>
          </p:cNvSpPr>
          <p:nvPr>
            <p:ph type="sldNum" sz="quarter" idx="12"/>
          </p:nvPr>
        </p:nvSpPr>
        <p:spPr/>
        <p:txBody>
          <a:bodyPr/>
          <a:lstStyle/>
          <a:p>
            <a:fld id="{3552B95B-556F-44BD-91A5-D80C1B9E2BB3}" type="slidenum">
              <a:rPr lang="en-US" smtClean="0"/>
              <a:pPr/>
              <a:t>8</a:t>
            </a:fld>
            <a:endParaRPr lang="en-US"/>
          </a:p>
        </p:txBody>
      </p:sp>
      <p:grpSp>
        <p:nvGrpSpPr>
          <p:cNvPr id="16" name="Group 15">
            <a:extLst>
              <a:ext uri="{FF2B5EF4-FFF2-40B4-BE49-F238E27FC236}">
                <a16:creationId xmlns:a16="http://schemas.microsoft.com/office/drawing/2014/main" id="{267708CE-2F31-E945-98C0-9D4489C3907A}"/>
              </a:ext>
            </a:extLst>
          </p:cNvPr>
          <p:cNvGrpSpPr/>
          <p:nvPr/>
        </p:nvGrpSpPr>
        <p:grpSpPr>
          <a:xfrm>
            <a:off x="165635" y="3691236"/>
            <a:ext cx="8693498" cy="461664"/>
            <a:chOff x="432923" y="3398698"/>
            <a:chExt cx="8098975" cy="224900"/>
          </a:xfrm>
        </p:grpSpPr>
        <p:sp>
          <p:nvSpPr>
            <p:cNvPr id="18" name="Freeform: Shape 13">
              <a:extLst>
                <a:ext uri="{FF2B5EF4-FFF2-40B4-BE49-F238E27FC236}">
                  <a16:creationId xmlns:a16="http://schemas.microsoft.com/office/drawing/2014/main" id="{45888488-2951-B246-AC17-A1660075B290}"/>
                </a:ext>
              </a:extLst>
            </p:cNvPr>
            <p:cNvSpPr/>
            <p:nvPr/>
          </p:nvSpPr>
          <p:spPr>
            <a:xfrm>
              <a:off x="432923" y="3398698"/>
              <a:ext cx="1500590" cy="224900"/>
            </a:xfrm>
            <a:custGeom>
              <a:avLst/>
              <a:gdLst>
                <a:gd name="connsiteX0" fmla="*/ 0 w 8747393"/>
                <a:gd name="connsiteY0" fmla="*/ 0 h 1311008"/>
                <a:gd name="connsiteX1" fmla="*/ 1299990 w 8747393"/>
                <a:gd name="connsiteY1" fmla="*/ 0 h 1311008"/>
                <a:gd name="connsiteX2" fmla="*/ 1299990 w 8747393"/>
                <a:gd name="connsiteY2" fmla="*/ 1299991 h 1311008"/>
                <a:gd name="connsiteX3" fmla="*/ 2599981 w 8747393"/>
                <a:gd name="connsiteY3" fmla="*/ 1299991 h 1311008"/>
                <a:gd name="connsiteX4" fmla="*/ 2599981 w 8747393"/>
                <a:gd name="connsiteY4" fmla="*/ 11017 h 1311008"/>
                <a:gd name="connsiteX5" fmla="*/ 3888954 w 8747393"/>
                <a:gd name="connsiteY5" fmla="*/ 11017 h 1311008"/>
                <a:gd name="connsiteX6" fmla="*/ 3888954 w 8747393"/>
                <a:gd name="connsiteY6" fmla="*/ 1311008 h 1311008"/>
                <a:gd name="connsiteX7" fmla="*/ 5199961 w 8747393"/>
                <a:gd name="connsiteY7" fmla="*/ 1311008 h 1311008"/>
                <a:gd name="connsiteX8" fmla="*/ 5199961 w 8747393"/>
                <a:gd name="connsiteY8" fmla="*/ 11017 h 1311008"/>
                <a:gd name="connsiteX9" fmla="*/ 6477918 w 8747393"/>
                <a:gd name="connsiteY9" fmla="*/ 11017 h 1311008"/>
                <a:gd name="connsiteX10" fmla="*/ 6477918 w 8747393"/>
                <a:gd name="connsiteY10" fmla="*/ 1288974 h 1311008"/>
                <a:gd name="connsiteX11" fmla="*/ 7777908 w 8747393"/>
                <a:gd name="connsiteY11" fmla="*/ 1288974 h 1311008"/>
                <a:gd name="connsiteX12" fmla="*/ 7777908 w 8747393"/>
                <a:gd name="connsiteY12" fmla="*/ 22034 h 1311008"/>
                <a:gd name="connsiteX13" fmla="*/ 8747393 w 8747393"/>
                <a:gd name="connsiteY13" fmla="*/ 22034 h 13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47393" h="1311008">
                  <a:moveTo>
                    <a:pt x="0" y="0"/>
                  </a:moveTo>
                  <a:lnTo>
                    <a:pt x="1299990" y="0"/>
                  </a:lnTo>
                  <a:lnTo>
                    <a:pt x="1299990" y="1299991"/>
                  </a:lnTo>
                  <a:lnTo>
                    <a:pt x="2599981" y="1299991"/>
                  </a:lnTo>
                  <a:lnTo>
                    <a:pt x="2599981" y="11017"/>
                  </a:lnTo>
                  <a:lnTo>
                    <a:pt x="3888954" y="11017"/>
                  </a:lnTo>
                  <a:lnTo>
                    <a:pt x="3888954" y="1311008"/>
                  </a:lnTo>
                  <a:lnTo>
                    <a:pt x="5199961" y="1311008"/>
                  </a:lnTo>
                  <a:lnTo>
                    <a:pt x="5199961" y="11017"/>
                  </a:lnTo>
                  <a:lnTo>
                    <a:pt x="6477918" y="11017"/>
                  </a:lnTo>
                  <a:lnTo>
                    <a:pt x="6477918" y="1288974"/>
                  </a:lnTo>
                  <a:lnTo>
                    <a:pt x="7777908" y="1288974"/>
                  </a:lnTo>
                  <a:lnTo>
                    <a:pt x="7777908" y="22034"/>
                  </a:lnTo>
                  <a:lnTo>
                    <a:pt x="8747393" y="22034"/>
                  </a:lnTo>
                </a:path>
              </a:pathLst>
            </a:cu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3">
              <a:extLst>
                <a:ext uri="{FF2B5EF4-FFF2-40B4-BE49-F238E27FC236}">
                  <a16:creationId xmlns:a16="http://schemas.microsoft.com/office/drawing/2014/main" id="{A25E17C0-99D7-A340-95A0-ED371A86D0AE}"/>
                </a:ext>
              </a:extLst>
            </p:cNvPr>
            <p:cNvSpPr/>
            <p:nvPr/>
          </p:nvSpPr>
          <p:spPr>
            <a:xfrm>
              <a:off x="1752600" y="3398698"/>
              <a:ext cx="1500590" cy="224900"/>
            </a:xfrm>
            <a:custGeom>
              <a:avLst/>
              <a:gdLst>
                <a:gd name="connsiteX0" fmla="*/ 0 w 8747393"/>
                <a:gd name="connsiteY0" fmla="*/ 0 h 1311008"/>
                <a:gd name="connsiteX1" fmla="*/ 1299990 w 8747393"/>
                <a:gd name="connsiteY1" fmla="*/ 0 h 1311008"/>
                <a:gd name="connsiteX2" fmla="*/ 1299990 w 8747393"/>
                <a:gd name="connsiteY2" fmla="*/ 1299991 h 1311008"/>
                <a:gd name="connsiteX3" fmla="*/ 2599981 w 8747393"/>
                <a:gd name="connsiteY3" fmla="*/ 1299991 h 1311008"/>
                <a:gd name="connsiteX4" fmla="*/ 2599981 w 8747393"/>
                <a:gd name="connsiteY4" fmla="*/ 11017 h 1311008"/>
                <a:gd name="connsiteX5" fmla="*/ 3888954 w 8747393"/>
                <a:gd name="connsiteY5" fmla="*/ 11017 h 1311008"/>
                <a:gd name="connsiteX6" fmla="*/ 3888954 w 8747393"/>
                <a:gd name="connsiteY6" fmla="*/ 1311008 h 1311008"/>
                <a:gd name="connsiteX7" fmla="*/ 5199961 w 8747393"/>
                <a:gd name="connsiteY7" fmla="*/ 1311008 h 1311008"/>
                <a:gd name="connsiteX8" fmla="*/ 5199961 w 8747393"/>
                <a:gd name="connsiteY8" fmla="*/ 11017 h 1311008"/>
                <a:gd name="connsiteX9" fmla="*/ 6477918 w 8747393"/>
                <a:gd name="connsiteY9" fmla="*/ 11017 h 1311008"/>
                <a:gd name="connsiteX10" fmla="*/ 6477918 w 8747393"/>
                <a:gd name="connsiteY10" fmla="*/ 1288974 h 1311008"/>
                <a:gd name="connsiteX11" fmla="*/ 7777908 w 8747393"/>
                <a:gd name="connsiteY11" fmla="*/ 1288974 h 1311008"/>
                <a:gd name="connsiteX12" fmla="*/ 7777908 w 8747393"/>
                <a:gd name="connsiteY12" fmla="*/ 22034 h 1311008"/>
                <a:gd name="connsiteX13" fmla="*/ 8747393 w 8747393"/>
                <a:gd name="connsiteY13" fmla="*/ 22034 h 13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47393" h="1311008">
                  <a:moveTo>
                    <a:pt x="0" y="0"/>
                  </a:moveTo>
                  <a:lnTo>
                    <a:pt x="1299990" y="0"/>
                  </a:lnTo>
                  <a:lnTo>
                    <a:pt x="1299990" y="1299991"/>
                  </a:lnTo>
                  <a:lnTo>
                    <a:pt x="2599981" y="1299991"/>
                  </a:lnTo>
                  <a:lnTo>
                    <a:pt x="2599981" y="11017"/>
                  </a:lnTo>
                  <a:lnTo>
                    <a:pt x="3888954" y="11017"/>
                  </a:lnTo>
                  <a:lnTo>
                    <a:pt x="3888954" y="1311008"/>
                  </a:lnTo>
                  <a:lnTo>
                    <a:pt x="5199961" y="1311008"/>
                  </a:lnTo>
                  <a:lnTo>
                    <a:pt x="5199961" y="11017"/>
                  </a:lnTo>
                  <a:lnTo>
                    <a:pt x="6477918" y="11017"/>
                  </a:lnTo>
                  <a:lnTo>
                    <a:pt x="6477918" y="1288974"/>
                  </a:lnTo>
                  <a:lnTo>
                    <a:pt x="7777908" y="1288974"/>
                  </a:lnTo>
                  <a:lnTo>
                    <a:pt x="7777908" y="22034"/>
                  </a:lnTo>
                  <a:lnTo>
                    <a:pt x="8747393" y="22034"/>
                  </a:lnTo>
                </a:path>
              </a:pathLst>
            </a:cu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3">
              <a:extLst>
                <a:ext uri="{FF2B5EF4-FFF2-40B4-BE49-F238E27FC236}">
                  <a16:creationId xmlns:a16="http://schemas.microsoft.com/office/drawing/2014/main" id="{00F470E7-BFF5-1946-9F6D-904CB9632244}"/>
                </a:ext>
              </a:extLst>
            </p:cNvPr>
            <p:cNvSpPr/>
            <p:nvPr/>
          </p:nvSpPr>
          <p:spPr>
            <a:xfrm>
              <a:off x="3072277" y="3398698"/>
              <a:ext cx="1500590" cy="224900"/>
            </a:xfrm>
            <a:custGeom>
              <a:avLst/>
              <a:gdLst>
                <a:gd name="connsiteX0" fmla="*/ 0 w 8747393"/>
                <a:gd name="connsiteY0" fmla="*/ 0 h 1311008"/>
                <a:gd name="connsiteX1" fmla="*/ 1299990 w 8747393"/>
                <a:gd name="connsiteY1" fmla="*/ 0 h 1311008"/>
                <a:gd name="connsiteX2" fmla="*/ 1299990 w 8747393"/>
                <a:gd name="connsiteY2" fmla="*/ 1299991 h 1311008"/>
                <a:gd name="connsiteX3" fmla="*/ 2599981 w 8747393"/>
                <a:gd name="connsiteY3" fmla="*/ 1299991 h 1311008"/>
                <a:gd name="connsiteX4" fmla="*/ 2599981 w 8747393"/>
                <a:gd name="connsiteY4" fmla="*/ 11017 h 1311008"/>
                <a:gd name="connsiteX5" fmla="*/ 3888954 w 8747393"/>
                <a:gd name="connsiteY5" fmla="*/ 11017 h 1311008"/>
                <a:gd name="connsiteX6" fmla="*/ 3888954 w 8747393"/>
                <a:gd name="connsiteY6" fmla="*/ 1311008 h 1311008"/>
                <a:gd name="connsiteX7" fmla="*/ 5199961 w 8747393"/>
                <a:gd name="connsiteY7" fmla="*/ 1311008 h 1311008"/>
                <a:gd name="connsiteX8" fmla="*/ 5199961 w 8747393"/>
                <a:gd name="connsiteY8" fmla="*/ 11017 h 1311008"/>
                <a:gd name="connsiteX9" fmla="*/ 6477918 w 8747393"/>
                <a:gd name="connsiteY9" fmla="*/ 11017 h 1311008"/>
                <a:gd name="connsiteX10" fmla="*/ 6477918 w 8747393"/>
                <a:gd name="connsiteY10" fmla="*/ 1288974 h 1311008"/>
                <a:gd name="connsiteX11" fmla="*/ 7777908 w 8747393"/>
                <a:gd name="connsiteY11" fmla="*/ 1288974 h 1311008"/>
                <a:gd name="connsiteX12" fmla="*/ 7777908 w 8747393"/>
                <a:gd name="connsiteY12" fmla="*/ 22034 h 1311008"/>
                <a:gd name="connsiteX13" fmla="*/ 8747393 w 8747393"/>
                <a:gd name="connsiteY13" fmla="*/ 22034 h 13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47393" h="1311008">
                  <a:moveTo>
                    <a:pt x="0" y="0"/>
                  </a:moveTo>
                  <a:lnTo>
                    <a:pt x="1299990" y="0"/>
                  </a:lnTo>
                  <a:lnTo>
                    <a:pt x="1299990" y="1299991"/>
                  </a:lnTo>
                  <a:lnTo>
                    <a:pt x="2599981" y="1299991"/>
                  </a:lnTo>
                  <a:lnTo>
                    <a:pt x="2599981" y="11017"/>
                  </a:lnTo>
                  <a:lnTo>
                    <a:pt x="3888954" y="11017"/>
                  </a:lnTo>
                  <a:lnTo>
                    <a:pt x="3888954" y="1311008"/>
                  </a:lnTo>
                  <a:lnTo>
                    <a:pt x="5199961" y="1311008"/>
                  </a:lnTo>
                  <a:lnTo>
                    <a:pt x="5199961" y="11017"/>
                  </a:lnTo>
                  <a:lnTo>
                    <a:pt x="6477918" y="11017"/>
                  </a:lnTo>
                  <a:lnTo>
                    <a:pt x="6477918" y="1288974"/>
                  </a:lnTo>
                  <a:lnTo>
                    <a:pt x="7777908" y="1288974"/>
                  </a:lnTo>
                  <a:lnTo>
                    <a:pt x="7777908" y="22034"/>
                  </a:lnTo>
                  <a:lnTo>
                    <a:pt x="8747393" y="22034"/>
                  </a:lnTo>
                </a:path>
              </a:pathLst>
            </a:cu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13">
              <a:extLst>
                <a:ext uri="{FF2B5EF4-FFF2-40B4-BE49-F238E27FC236}">
                  <a16:creationId xmlns:a16="http://schemas.microsoft.com/office/drawing/2014/main" id="{FE55BFA5-1D10-364E-9E8A-18E1C6345C38}"/>
                </a:ext>
              </a:extLst>
            </p:cNvPr>
            <p:cNvSpPr/>
            <p:nvPr/>
          </p:nvSpPr>
          <p:spPr>
            <a:xfrm>
              <a:off x="4391954" y="3398698"/>
              <a:ext cx="1500590" cy="224900"/>
            </a:xfrm>
            <a:custGeom>
              <a:avLst/>
              <a:gdLst>
                <a:gd name="connsiteX0" fmla="*/ 0 w 8747393"/>
                <a:gd name="connsiteY0" fmla="*/ 0 h 1311008"/>
                <a:gd name="connsiteX1" fmla="*/ 1299990 w 8747393"/>
                <a:gd name="connsiteY1" fmla="*/ 0 h 1311008"/>
                <a:gd name="connsiteX2" fmla="*/ 1299990 w 8747393"/>
                <a:gd name="connsiteY2" fmla="*/ 1299991 h 1311008"/>
                <a:gd name="connsiteX3" fmla="*/ 2599981 w 8747393"/>
                <a:gd name="connsiteY3" fmla="*/ 1299991 h 1311008"/>
                <a:gd name="connsiteX4" fmla="*/ 2599981 w 8747393"/>
                <a:gd name="connsiteY4" fmla="*/ 11017 h 1311008"/>
                <a:gd name="connsiteX5" fmla="*/ 3888954 w 8747393"/>
                <a:gd name="connsiteY5" fmla="*/ 11017 h 1311008"/>
                <a:gd name="connsiteX6" fmla="*/ 3888954 w 8747393"/>
                <a:gd name="connsiteY6" fmla="*/ 1311008 h 1311008"/>
                <a:gd name="connsiteX7" fmla="*/ 5199961 w 8747393"/>
                <a:gd name="connsiteY7" fmla="*/ 1311008 h 1311008"/>
                <a:gd name="connsiteX8" fmla="*/ 5199961 w 8747393"/>
                <a:gd name="connsiteY8" fmla="*/ 11017 h 1311008"/>
                <a:gd name="connsiteX9" fmla="*/ 6477918 w 8747393"/>
                <a:gd name="connsiteY9" fmla="*/ 11017 h 1311008"/>
                <a:gd name="connsiteX10" fmla="*/ 6477918 w 8747393"/>
                <a:gd name="connsiteY10" fmla="*/ 1288974 h 1311008"/>
                <a:gd name="connsiteX11" fmla="*/ 7777908 w 8747393"/>
                <a:gd name="connsiteY11" fmla="*/ 1288974 h 1311008"/>
                <a:gd name="connsiteX12" fmla="*/ 7777908 w 8747393"/>
                <a:gd name="connsiteY12" fmla="*/ 22034 h 1311008"/>
                <a:gd name="connsiteX13" fmla="*/ 8747393 w 8747393"/>
                <a:gd name="connsiteY13" fmla="*/ 22034 h 13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47393" h="1311008">
                  <a:moveTo>
                    <a:pt x="0" y="0"/>
                  </a:moveTo>
                  <a:lnTo>
                    <a:pt x="1299990" y="0"/>
                  </a:lnTo>
                  <a:lnTo>
                    <a:pt x="1299990" y="1299991"/>
                  </a:lnTo>
                  <a:lnTo>
                    <a:pt x="2599981" y="1299991"/>
                  </a:lnTo>
                  <a:lnTo>
                    <a:pt x="2599981" y="11017"/>
                  </a:lnTo>
                  <a:lnTo>
                    <a:pt x="3888954" y="11017"/>
                  </a:lnTo>
                  <a:lnTo>
                    <a:pt x="3888954" y="1311008"/>
                  </a:lnTo>
                  <a:lnTo>
                    <a:pt x="5199961" y="1311008"/>
                  </a:lnTo>
                  <a:lnTo>
                    <a:pt x="5199961" y="11017"/>
                  </a:lnTo>
                  <a:lnTo>
                    <a:pt x="6477918" y="11017"/>
                  </a:lnTo>
                  <a:lnTo>
                    <a:pt x="6477918" y="1288974"/>
                  </a:lnTo>
                  <a:lnTo>
                    <a:pt x="7777908" y="1288974"/>
                  </a:lnTo>
                  <a:lnTo>
                    <a:pt x="7777908" y="22034"/>
                  </a:lnTo>
                  <a:lnTo>
                    <a:pt x="8747393" y="22034"/>
                  </a:lnTo>
                </a:path>
              </a:pathLst>
            </a:cu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13">
              <a:extLst>
                <a:ext uri="{FF2B5EF4-FFF2-40B4-BE49-F238E27FC236}">
                  <a16:creationId xmlns:a16="http://schemas.microsoft.com/office/drawing/2014/main" id="{6045D70B-926C-904A-A4EF-1DD4D457E3C0}"/>
                </a:ext>
              </a:extLst>
            </p:cNvPr>
            <p:cNvSpPr/>
            <p:nvPr/>
          </p:nvSpPr>
          <p:spPr>
            <a:xfrm>
              <a:off x="5711631" y="3398698"/>
              <a:ext cx="1500590" cy="224900"/>
            </a:xfrm>
            <a:custGeom>
              <a:avLst/>
              <a:gdLst>
                <a:gd name="connsiteX0" fmla="*/ 0 w 8747393"/>
                <a:gd name="connsiteY0" fmla="*/ 0 h 1311008"/>
                <a:gd name="connsiteX1" fmla="*/ 1299990 w 8747393"/>
                <a:gd name="connsiteY1" fmla="*/ 0 h 1311008"/>
                <a:gd name="connsiteX2" fmla="*/ 1299990 w 8747393"/>
                <a:gd name="connsiteY2" fmla="*/ 1299991 h 1311008"/>
                <a:gd name="connsiteX3" fmla="*/ 2599981 w 8747393"/>
                <a:gd name="connsiteY3" fmla="*/ 1299991 h 1311008"/>
                <a:gd name="connsiteX4" fmla="*/ 2599981 w 8747393"/>
                <a:gd name="connsiteY4" fmla="*/ 11017 h 1311008"/>
                <a:gd name="connsiteX5" fmla="*/ 3888954 w 8747393"/>
                <a:gd name="connsiteY5" fmla="*/ 11017 h 1311008"/>
                <a:gd name="connsiteX6" fmla="*/ 3888954 w 8747393"/>
                <a:gd name="connsiteY6" fmla="*/ 1311008 h 1311008"/>
                <a:gd name="connsiteX7" fmla="*/ 5199961 w 8747393"/>
                <a:gd name="connsiteY7" fmla="*/ 1311008 h 1311008"/>
                <a:gd name="connsiteX8" fmla="*/ 5199961 w 8747393"/>
                <a:gd name="connsiteY8" fmla="*/ 11017 h 1311008"/>
                <a:gd name="connsiteX9" fmla="*/ 6477918 w 8747393"/>
                <a:gd name="connsiteY9" fmla="*/ 11017 h 1311008"/>
                <a:gd name="connsiteX10" fmla="*/ 6477918 w 8747393"/>
                <a:gd name="connsiteY10" fmla="*/ 1288974 h 1311008"/>
                <a:gd name="connsiteX11" fmla="*/ 7777908 w 8747393"/>
                <a:gd name="connsiteY11" fmla="*/ 1288974 h 1311008"/>
                <a:gd name="connsiteX12" fmla="*/ 7777908 w 8747393"/>
                <a:gd name="connsiteY12" fmla="*/ 22034 h 1311008"/>
                <a:gd name="connsiteX13" fmla="*/ 8747393 w 8747393"/>
                <a:gd name="connsiteY13" fmla="*/ 22034 h 13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47393" h="1311008">
                  <a:moveTo>
                    <a:pt x="0" y="0"/>
                  </a:moveTo>
                  <a:lnTo>
                    <a:pt x="1299990" y="0"/>
                  </a:lnTo>
                  <a:lnTo>
                    <a:pt x="1299990" y="1299991"/>
                  </a:lnTo>
                  <a:lnTo>
                    <a:pt x="2599981" y="1299991"/>
                  </a:lnTo>
                  <a:lnTo>
                    <a:pt x="2599981" y="11017"/>
                  </a:lnTo>
                  <a:lnTo>
                    <a:pt x="3888954" y="11017"/>
                  </a:lnTo>
                  <a:lnTo>
                    <a:pt x="3888954" y="1311008"/>
                  </a:lnTo>
                  <a:lnTo>
                    <a:pt x="5199961" y="1311008"/>
                  </a:lnTo>
                  <a:lnTo>
                    <a:pt x="5199961" y="11017"/>
                  </a:lnTo>
                  <a:lnTo>
                    <a:pt x="6477918" y="11017"/>
                  </a:lnTo>
                  <a:lnTo>
                    <a:pt x="6477918" y="1288974"/>
                  </a:lnTo>
                  <a:lnTo>
                    <a:pt x="7777908" y="1288974"/>
                  </a:lnTo>
                  <a:lnTo>
                    <a:pt x="7777908" y="22034"/>
                  </a:lnTo>
                  <a:lnTo>
                    <a:pt x="8747393" y="22034"/>
                  </a:lnTo>
                </a:path>
              </a:pathLst>
            </a:cu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13">
              <a:extLst>
                <a:ext uri="{FF2B5EF4-FFF2-40B4-BE49-F238E27FC236}">
                  <a16:creationId xmlns:a16="http://schemas.microsoft.com/office/drawing/2014/main" id="{5ADF0B2E-4737-5D4E-9442-51861D981426}"/>
                </a:ext>
              </a:extLst>
            </p:cNvPr>
            <p:cNvSpPr/>
            <p:nvPr/>
          </p:nvSpPr>
          <p:spPr>
            <a:xfrm>
              <a:off x="7031308" y="3398698"/>
              <a:ext cx="1500590" cy="224900"/>
            </a:xfrm>
            <a:custGeom>
              <a:avLst/>
              <a:gdLst>
                <a:gd name="connsiteX0" fmla="*/ 0 w 8747393"/>
                <a:gd name="connsiteY0" fmla="*/ 0 h 1311008"/>
                <a:gd name="connsiteX1" fmla="*/ 1299990 w 8747393"/>
                <a:gd name="connsiteY1" fmla="*/ 0 h 1311008"/>
                <a:gd name="connsiteX2" fmla="*/ 1299990 w 8747393"/>
                <a:gd name="connsiteY2" fmla="*/ 1299991 h 1311008"/>
                <a:gd name="connsiteX3" fmla="*/ 2599981 w 8747393"/>
                <a:gd name="connsiteY3" fmla="*/ 1299991 h 1311008"/>
                <a:gd name="connsiteX4" fmla="*/ 2599981 w 8747393"/>
                <a:gd name="connsiteY4" fmla="*/ 11017 h 1311008"/>
                <a:gd name="connsiteX5" fmla="*/ 3888954 w 8747393"/>
                <a:gd name="connsiteY5" fmla="*/ 11017 h 1311008"/>
                <a:gd name="connsiteX6" fmla="*/ 3888954 w 8747393"/>
                <a:gd name="connsiteY6" fmla="*/ 1311008 h 1311008"/>
                <a:gd name="connsiteX7" fmla="*/ 5199961 w 8747393"/>
                <a:gd name="connsiteY7" fmla="*/ 1311008 h 1311008"/>
                <a:gd name="connsiteX8" fmla="*/ 5199961 w 8747393"/>
                <a:gd name="connsiteY8" fmla="*/ 11017 h 1311008"/>
                <a:gd name="connsiteX9" fmla="*/ 6477918 w 8747393"/>
                <a:gd name="connsiteY9" fmla="*/ 11017 h 1311008"/>
                <a:gd name="connsiteX10" fmla="*/ 6477918 w 8747393"/>
                <a:gd name="connsiteY10" fmla="*/ 1288974 h 1311008"/>
                <a:gd name="connsiteX11" fmla="*/ 7777908 w 8747393"/>
                <a:gd name="connsiteY11" fmla="*/ 1288974 h 1311008"/>
                <a:gd name="connsiteX12" fmla="*/ 7777908 w 8747393"/>
                <a:gd name="connsiteY12" fmla="*/ 22034 h 1311008"/>
                <a:gd name="connsiteX13" fmla="*/ 8747393 w 8747393"/>
                <a:gd name="connsiteY13" fmla="*/ 22034 h 13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47393" h="1311008">
                  <a:moveTo>
                    <a:pt x="0" y="0"/>
                  </a:moveTo>
                  <a:lnTo>
                    <a:pt x="1299990" y="0"/>
                  </a:lnTo>
                  <a:lnTo>
                    <a:pt x="1299990" y="1299991"/>
                  </a:lnTo>
                  <a:lnTo>
                    <a:pt x="2599981" y="1299991"/>
                  </a:lnTo>
                  <a:lnTo>
                    <a:pt x="2599981" y="11017"/>
                  </a:lnTo>
                  <a:lnTo>
                    <a:pt x="3888954" y="11017"/>
                  </a:lnTo>
                  <a:lnTo>
                    <a:pt x="3888954" y="1311008"/>
                  </a:lnTo>
                  <a:lnTo>
                    <a:pt x="5199961" y="1311008"/>
                  </a:lnTo>
                  <a:lnTo>
                    <a:pt x="5199961" y="11017"/>
                  </a:lnTo>
                  <a:lnTo>
                    <a:pt x="6477918" y="11017"/>
                  </a:lnTo>
                  <a:lnTo>
                    <a:pt x="6477918" y="1288974"/>
                  </a:lnTo>
                  <a:lnTo>
                    <a:pt x="7777908" y="1288974"/>
                  </a:lnTo>
                  <a:lnTo>
                    <a:pt x="7777908" y="22034"/>
                  </a:lnTo>
                  <a:lnTo>
                    <a:pt x="8747393" y="22034"/>
                  </a:lnTo>
                </a:path>
              </a:pathLst>
            </a:cu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CF22A1F-0CD1-1B48-BB46-224CC09DE472}"/>
              </a:ext>
            </a:extLst>
          </p:cNvPr>
          <p:cNvSpPr txBox="1"/>
          <p:nvPr/>
        </p:nvSpPr>
        <p:spPr>
          <a:xfrm>
            <a:off x="152400" y="1022417"/>
            <a:ext cx="1942914" cy="430887"/>
          </a:xfrm>
          <a:prstGeom prst="rect">
            <a:avLst/>
          </a:prstGeom>
          <a:noFill/>
        </p:spPr>
        <p:txBody>
          <a:bodyPr wrap="square" rtlCol="0">
            <a:spAutoFit/>
          </a:bodyPr>
          <a:lstStyle/>
          <a:p>
            <a:r>
              <a:rPr lang="en-US" sz="2200" b="1" u="sng" dirty="0"/>
              <a:t>Single Cycle</a:t>
            </a:r>
          </a:p>
        </p:txBody>
      </p:sp>
      <p:sp>
        <p:nvSpPr>
          <p:cNvPr id="9" name="Freeform: Shape 13">
            <a:extLst>
              <a:ext uri="{FF2B5EF4-FFF2-40B4-BE49-F238E27FC236}">
                <a16:creationId xmlns:a16="http://schemas.microsoft.com/office/drawing/2014/main" id="{10B98582-4259-E947-A8DC-48F8A32528B1}"/>
              </a:ext>
            </a:extLst>
          </p:cNvPr>
          <p:cNvSpPr/>
          <p:nvPr/>
        </p:nvSpPr>
        <p:spPr>
          <a:xfrm>
            <a:off x="152400" y="1559357"/>
            <a:ext cx="8686800" cy="461665"/>
          </a:xfrm>
          <a:custGeom>
            <a:avLst/>
            <a:gdLst>
              <a:gd name="connsiteX0" fmla="*/ 0 w 8747393"/>
              <a:gd name="connsiteY0" fmla="*/ 0 h 1311008"/>
              <a:gd name="connsiteX1" fmla="*/ 1299990 w 8747393"/>
              <a:gd name="connsiteY1" fmla="*/ 0 h 1311008"/>
              <a:gd name="connsiteX2" fmla="*/ 1299990 w 8747393"/>
              <a:gd name="connsiteY2" fmla="*/ 1299991 h 1311008"/>
              <a:gd name="connsiteX3" fmla="*/ 2599981 w 8747393"/>
              <a:gd name="connsiteY3" fmla="*/ 1299991 h 1311008"/>
              <a:gd name="connsiteX4" fmla="*/ 2599981 w 8747393"/>
              <a:gd name="connsiteY4" fmla="*/ 11017 h 1311008"/>
              <a:gd name="connsiteX5" fmla="*/ 3888954 w 8747393"/>
              <a:gd name="connsiteY5" fmla="*/ 11017 h 1311008"/>
              <a:gd name="connsiteX6" fmla="*/ 3888954 w 8747393"/>
              <a:gd name="connsiteY6" fmla="*/ 1311008 h 1311008"/>
              <a:gd name="connsiteX7" fmla="*/ 5199961 w 8747393"/>
              <a:gd name="connsiteY7" fmla="*/ 1311008 h 1311008"/>
              <a:gd name="connsiteX8" fmla="*/ 5199961 w 8747393"/>
              <a:gd name="connsiteY8" fmla="*/ 11017 h 1311008"/>
              <a:gd name="connsiteX9" fmla="*/ 6477918 w 8747393"/>
              <a:gd name="connsiteY9" fmla="*/ 11017 h 1311008"/>
              <a:gd name="connsiteX10" fmla="*/ 6477918 w 8747393"/>
              <a:gd name="connsiteY10" fmla="*/ 1288974 h 1311008"/>
              <a:gd name="connsiteX11" fmla="*/ 7777908 w 8747393"/>
              <a:gd name="connsiteY11" fmla="*/ 1288974 h 1311008"/>
              <a:gd name="connsiteX12" fmla="*/ 7777908 w 8747393"/>
              <a:gd name="connsiteY12" fmla="*/ 22034 h 1311008"/>
              <a:gd name="connsiteX13" fmla="*/ 8747393 w 8747393"/>
              <a:gd name="connsiteY13" fmla="*/ 22034 h 1311008"/>
              <a:gd name="connsiteX0" fmla="*/ 0 w 7777908"/>
              <a:gd name="connsiteY0" fmla="*/ 0 h 1311008"/>
              <a:gd name="connsiteX1" fmla="*/ 1299990 w 7777908"/>
              <a:gd name="connsiteY1" fmla="*/ 0 h 1311008"/>
              <a:gd name="connsiteX2" fmla="*/ 1299990 w 7777908"/>
              <a:gd name="connsiteY2" fmla="*/ 1299991 h 1311008"/>
              <a:gd name="connsiteX3" fmla="*/ 2599981 w 7777908"/>
              <a:gd name="connsiteY3" fmla="*/ 1299991 h 1311008"/>
              <a:gd name="connsiteX4" fmla="*/ 2599981 w 7777908"/>
              <a:gd name="connsiteY4" fmla="*/ 11017 h 1311008"/>
              <a:gd name="connsiteX5" fmla="*/ 3888954 w 7777908"/>
              <a:gd name="connsiteY5" fmla="*/ 11017 h 1311008"/>
              <a:gd name="connsiteX6" fmla="*/ 3888954 w 7777908"/>
              <a:gd name="connsiteY6" fmla="*/ 1311008 h 1311008"/>
              <a:gd name="connsiteX7" fmla="*/ 5199961 w 7777908"/>
              <a:gd name="connsiteY7" fmla="*/ 1311008 h 1311008"/>
              <a:gd name="connsiteX8" fmla="*/ 5199961 w 7777908"/>
              <a:gd name="connsiteY8" fmla="*/ 11017 h 1311008"/>
              <a:gd name="connsiteX9" fmla="*/ 6477918 w 7777908"/>
              <a:gd name="connsiteY9" fmla="*/ 11017 h 1311008"/>
              <a:gd name="connsiteX10" fmla="*/ 6477918 w 7777908"/>
              <a:gd name="connsiteY10" fmla="*/ 1288974 h 1311008"/>
              <a:gd name="connsiteX11" fmla="*/ 7777908 w 7777908"/>
              <a:gd name="connsiteY11" fmla="*/ 1288974 h 1311008"/>
              <a:gd name="connsiteX12" fmla="*/ 7777908 w 7777908"/>
              <a:gd name="connsiteY12" fmla="*/ 22034 h 1311008"/>
              <a:gd name="connsiteX0" fmla="*/ 0 w 7777908"/>
              <a:gd name="connsiteY0" fmla="*/ 0 h 1311008"/>
              <a:gd name="connsiteX1" fmla="*/ 1299990 w 7777908"/>
              <a:gd name="connsiteY1" fmla="*/ 0 h 1311008"/>
              <a:gd name="connsiteX2" fmla="*/ 1299990 w 7777908"/>
              <a:gd name="connsiteY2" fmla="*/ 1299991 h 1311008"/>
              <a:gd name="connsiteX3" fmla="*/ 2599981 w 7777908"/>
              <a:gd name="connsiteY3" fmla="*/ 1299991 h 1311008"/>
              <a:gd name="connsiteX4" fmla="*/ 2599981 w 7777908"/>
              <a:gd name="connsiteY4" fmla="*/ 11017 h 1311008"/>
              <a:gd name="connsiteX5" fmla="*/ 3888954 w 7777908"/>
              <a:gd name="connsiteY5" fmla="*/ 11017 h 1311008"/>
              <a:gd name="connsiteX6" fmla="*/ 3888954 w 7777908"/>
              <a:gd name="connsiteY6" fmla="*/ 1311008 h 1311008"/>
              <a:gd name="connsiteX7" fmla="*/ 5199961 w 7777908"/>
              <a:gd name="connsiteY7" fmla="*/ 1311008 h 1311008"/>
              <a:gd name="connsiteX8" fmla="*/ 5199961 w 7777908"/>
              <a:gd name="connsiteY8" fmla="*/ 11017 h 1311008"/>
              <a:gd name="connsiteX9" fmla="*/ 6477918 w 7777908"/>
              <a:gd name="connsiteY9" fmla="*/ 11017 h 1311008"/>
              <a:gd name="connsiteX10" fmla="*/ 6477918 w 7777908"/>
              <a:gd name="connsiteY10" fmla="*/ 1288974 h 1311008"/>
              <a:gd name="connsiteX11" fmla="*/ 7777908 w 7777908"/>
              <a:gd name="connsiteY11" fmla="*/ 1288974 h 13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77908" h="1311008">
                <a:moveTo>
                  <a:pt x="0" y="0"/>
                </a:moveTo>
                <a:lnTo>
                  <a:pt x="1299990" y="0"/>
                </a:lnTo>
                <a:lnTo>
                  <a:pt x="1299990" y="1299991"/>
                </a:lnTo>
                <a:lnTo>
                  <a:pt x="2599981" y="1299991"/>
                </a:lnTo>
                <a:lnTo>
                  <a:pt x="2599981" y="11017"/>
                </a:lnTo>
                <a:lnTo>
                  <a:pt x="3888954" y="11017"/>
                </a:lnTo>
                <a:lnTo>
                  <a:pt x="3888954" y="1311008"/>
                </a:lnTo>
                <a:lnTo>
                  <a:pt x="5199961" y="1311008"/>
                </a:lnTo>
                <a:lnTo>
                  <a:pt x="5199961" y="11017"/>
                </a:lnTo>
                <a:lnTo>
                  <a:pt x="6477918" y="11017"/>
                </a:lnTo>
                <a:lnTo>
                  <a:pt x="6477918" y="1288974"/>
                </a:lnTo>
                <a:lnTo>
                  <a:pt x="7777908" y="1288974"/>
                </a:lnTo>
              </a:path>
            </a:pathLst>
          </a:cu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a:extLst>
              <a:ext uri="{FF2B5EF4-FFF2-40B4-BE49-F238E27FC236}">
                <a16:creationId xmlns:a16="http://schemas.microsoft.com/office/drawing/2014/main" id="{92FBF5F9-F5AC-5A4F-B2F1-5A2F55AF086A}"/>
              </a:ext>
            </a:extLst>
          </p:cNvPr>
          <p:cNvGrpSpPr/>
          <p:nvPr/>
        </p:nvGrpSpPr>
        <p:grpSpPr>
          <a:xfrm>
            <a:off x="165634" y="1559357"/>
            <a:ext cx="2879224" cy="1388563"/>
            <a:chOff x="165634" y="1559357"/>
            <a:chExt cx="2879224" cy="1388563"/>
          </a:xfrm>
        </p:grpSpPr>
        <p:grpSp>
          <p:nvGrpSpPr>
            <p:cNvPr id="37" name="Group 36">
              <a:extLst>
                <a:ext uri="{FF2B5EF4-FFF2-40B4-BE49-F238E27FC236}">
                  <a16:creationId xmlns:a16="http://schemas.microsoft.com/office/drawing/2014/main" id="{87521C26-17FF-3340-B771-36EDB65A9549}"/>
                </a:ext>
              </a:extLst>
            </p:cNvPr>
            <p:cNvGrpSpPr/>
            <p:nvPr/>
          </p:nvGrpSpPr>
          <p:grpSpPr>
            <a:xfrm>
              <a:off x="165634" y="1559357"/>
              <a:ext cx="2879224" cy="679609"/>
              <a:chOff x="857941" y="1559357"/>
              <a:chExt cx="200120" cy="679609"/>
            </a:xfrm>
          </p:grpSpPr>
          <p:sp>
            <p:nvSpPr>
              <p:cNvPr id="26" name="Left Brace 25">
                <a:extLst>
                  <a:ext uri="{FF2B5EF4-FFF2-40B4-BE49-F238E27FC236}">
                    <a16:creationId xmlns:a16="http://schemas.microsoft.com/office/drawing/2014/main" id="{54FBAE3F-054E-5A4F-B4AA-D711E7492135}"/>
                  </a:ext>
                </a:extLst>
              </p:cNvPr>
              <p:cNvSpPr/>
              <p:nvPr/>
            </p:nvSpPr>
            <p:spPr>
              <a:xfrm rot="16200000">
                <a:off x="864739" y="2046039"/>
                <a:ext cx="186129" cy="199725"/>
              </a:xfrm>
              <a:prstGeom prst="leftBrace">
                <a:avLst>
                  <a:gd name="adj1" fmla="val 48850"/>
                  <a:gd name="adj2" fmla="val 50000"/>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BFC42330-0690-2F4B-9FA2-B84A5D66021C}"/>
                  </a:ext>
                </a:extLst>
              </p:cNvPr>
              <p:cNvCxnSpPr>
                <a:cxnSpLocks/>
                <a:stCxn id="26" idx="0"/>
              </p:cNvCxnSpPr>
              <p:nvPr/>
            </p:nvCxnSpPr>
            <p:spPr>
              <a:xfrm flipV="1">
                <a:off x="857941" y="1559357"/>
                <a:ext cx="0" cy="493480"/>
              </a:xfrm>
              <a:prstGeom prst="line">
                <a:avLst/>
              </a:prstGeom>
              <a:ln w="1905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91AD428-22DE-044E-BAD7-187CD02B6D62}"/>
                  </a:ext>
                </a:extLst>
              </p:cNvPr>
              <p:cNvCxnSpPr>
                <a:cxnSpLocks/>
              </p:cNvCxnSpPr>
              <p:nvPr/>
            </p:nvCxnSpPr>
            <p:spPr>
              <a:xfrm flipV="1">
                <a:off x="1058061" y="1559357"/>
                <a:ext cx="0" cy="493480"/>
              </a:xfrm>
              <a:prstGeom prst="line">
                <a:avLst/>
              </a:prstGeom>
              <a:ln w="19050">
                <a:solidFill>
                  <a:srgbClr val="0070C0"/>
                </a:solidFill>
                <a:prstDash val="sysDash"/>
              </a:ln>
            </p:spPr>
            <p:style>
              <a:lnRef idx="1">
                <a:schemeClr val="accent1"/>
              </a:lnRef>
              <a:fillRef idx="0">
                <a:schemeClr val="accent1"/>
              </a:fillRef>
              <a:effectRef idx="0">
                <a:schemeClr val="accent1"/>
              </a:effectRef>
              <a:fontRef idx="minor">
                <a:schemeClr val="tx1"/>
              </a:fontRef>
            </p:style>
          </p:cxnSp>
        </p:grpSp>
        <p:sp>
          <p:nvSpPr>
            <p:cNvPr id="48" name="TextBox 47">
              <a:extLst>
                <a:ext uri="{FF2B5EF4-FFF2-40B4-BE49-F238E27FC236}">
                  <a16:creationId xmlns:a16="http://schemas.microsoft.com/office/drawing/2014/main" id="{2269EC4A-EAB1-A64D-A223-A7C84576C6DE}"/>
                </a:ext>
              </a:extLst>
            </p:cNvPr>
            <p:cNvSpPr txBox="1"/>
            <p:nvPr/>
          </p:nvSpPr>
          <p:spPr>
            <a:xfrm>
              <a:off x="1145264" y="2240034"/>
              <a:ext cx="882116" cy="707886"/>
            </a:xfrm>
            <a:prstGeom prst="rect">
              <a:avLst/>
            </a:prstGeom>
            <a:noFill/>
          </p:spPr>
          <p:txBody>
            <a:bodyPr wrap="square" rtlCol="0">
              <a:spAutoFit/>
            </a:bodyPr>
            <a:lstStyle/>
            <a:p>
              <a:pPr algn="ctr"/>
              <a:r>
                <a:rPr lang="en-US" sz="2000" b="1" dirty="0" err="1"/>
                <a:t>lw</a:t>
              </a:r>
              <a:r>
                <a:rPr lang="en-US" sz="2000" dirty="0" err="1"/>
                <a:t>'s</a:t>
              </a:r>
              <a:r>
                <a:rPr lang="en-US" sz="2000" dirty="0"/>
                <a:t> work</a:t>
              </a:r>
            </a:p>
          </p:txBody>
        </p:sp>
      </p:grpSp>
      <p:grpSp>
        <p:nvGrpSpPr>
          <p:cNvPr id="15" name="Group 14">
            <a:extLst>
              <a:ext uri="{FF2B5EF4-FFF2-40B4-BE49-F238E27FC236}">
                <a16:creationId xmlns:a16="http://schemas.microsoft.com/office/drawing/2014/main" id="{4D29C8A4-ABB4-554D-BE3A-E668D6C45248}"/>
              </a:ext>
            </a:extLst>
          </p:cNvPr>
          <p:cNvGrpSpPr/>
          <p:nvPr/>
        </p:nvGrpSpPr>
        <p:grpSpPr>
          <a:xfrm>
            <a:off x="2974497" y="1559357"/>
            <a:ext cx="950050" cy="1382242"/>
            <a:chOff x="2974497" y="1559357"/>
            <a:chExt cx="950050" cy="1382242"/>
          </a:xfrm>
        </p:grpSpPr>
        <p:grpSp>
          <p:nvGrpSpPr>
            <p:cNvPr id="44" name="Group 43">
              <a:extLst>
                <a:ext uri="{FF2B5EF4-FFF2-40B4-BE49-F238E27FC236}">
                  <a16:creationId xmlns:a16="http://schemas.microsoft.com/office/drawing/2014/main" id="{9A14FA9F-02CA-2D45-8D3A-0AD5FED31ED7}"/>
                </a:ext>
              </a:extLst>
            </p:cNvPr>
            <p:cNvGrpSpPr/>
            <p:nvPr/>
          </p:nvGrpSpPr>
          <p:grpSpPr>
            <a:xfrm>
              <a:off x="3092154" y="1559357"/>
              <a:ext cx="719728" cy="679609"/>
              <a:chOff x="3290056" y="1560928"/>
              <a:chExt cx="200120" cy="679609"/>
            </a:xfrm>
          </p:grpSpPr>
          <p:sp>
            <p:nvSpPr>
              <p:cNvPr id="34" name="Left Brace 33">
                <a:extLst>
                  <a:ext uri="{FF2B5EF4-FFF2-40B4-BE49-F238E27FC236}">
                    <a16:creationId xmlns:a16="http://schemas.microsoft.com/office/drawing/2014/main" id="{C4BFBB43-02A8-AC4A-819F-67BD1D38D04C}"/>
                  </a:ext>
                </a:extLst>
              </p:cNvPr>
              <p:cNvSpPr/>
              <p:nvPr/>
            </p:nvSpPr>
            <p:spPr>
              <a:xfrm rot="16200000">
                <a:off x="3296854" y="2047610"/>
                <a:ext cx="186129" cy="199725"/>
              </a:xfrm>
              <a:prstGeom prst="leftBrace">
                <a:avLst>
                  <a:gd name="adj1" fmla="val 48850"/>
                  <a:gd name="adj2" fmla="val 50000"/>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A81842A4-EE9A-8141-8471-405C1D51C0C4}"/>
                  </a:ext>
                </a:extLst>
              </p:cNvPr>
              <p:cNvCxnSpPr>
                <a:cxnSpLocks/>
                <a:stCxn id="34" idx="0"/>
              </p:cNvCxnSpPr>
              <p:nvPr/>
            </p:nvCxnSpPr>
            <p:spPr>
              <a:xfrm flipV="1">
                <a:off x="3290056" y="1560928"/>
                <a:ext cx="0" cy="493480"/>
              </a:xfrm>
              <a:prstGeom prst="line">
                <a:avLst/>
              </a:prstGeom>
              <a:ln w="1905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41B5516-CD57-3441-AC7D-E742E989E490}"/>
                  </a:ext>
                </a:extLst>
              </p:cNvPr>
              <p:cNvCxnSpPr>
                <a:cxnSpLocks/>
              </p:cNvCxnSpPr>
              <p:nvPr/>
            </p:nvCxnSpPr>
            <p:spPr>
              <a:xfrm flipV="1">
                <a:off x="3490176" y="1560928"/>
                <a:ext cx="0" cy="493480"/>
              </a:xfrm>
              <a:prstGeom prst="line">
                <a:avLst/>
              </a:prstGeom>
              <a:ln w="19050">
                <a:solidFill>
                  <a:srgbClr val="0070C0"/>
                </a:solidFill>
                <a:prstDash val="sysDash"/>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id="{5EC195A3-B108-9C4A-ABD0-51F39D07C17B}"/>
                </a:ext>
              </a:extLst>
            </p:cNvPr>
            <p:cNvSpPr txBox="1"/>
            <p:nvPr/>
          </p:nvSpPr>
          <p:spPr>
            <a:xfrm>
              <a:off x="2974497" y="2233713"/>
              <a:ext cx="950050" cy="707886"/>
            </a:xfrm>
            <a:prstGeom prst="rect">
              <a:avLst/>
            </a:prstGeom>
            <a:noFill/>
          </p:spPr>
          <p:txBody>
            <a:bodyPr wrap="square" rtlCol="0">
              <a:spAutoFit/>
            </a:bodyPr>
            <a:lstStyle/>
            <a:p>
              <a:pPr algn="ctr"/>
              <a:r>
                <a:rPr lang="en-US" sz="2000" b="1" dirty="0" err="1"/>
                <a:t>add</a:t>
              </a:r>
              <a:r>
                <a:rPr lang="en-US" sz="2000" dirty="0" err="1"/>
                <a:t>'s</a:t>
              </a:r>
              <a:r>
                <a:rPr lang="en-US" sz="2000" dirty="0"/>
                <a:t> work</a:t>
              </a:r>
            </a:p>
          </p:txBody>
        </p:sp>
      </p:grpSp>
      <p:grpSp>
        <p:nvGrpSpPr>
          <p:cNvPr id="63" name="Group 62">
            <a:extLst>
              <a:ext uri="{FF2B5EF4-FFF2-40B4-BE49-F238E27FC236}">
                <a16:creationId xmlns:a16="http://schemas.microsoft.com/office/drawing/2014/main" id="{6E2D213E-E5C4-164C-B89B-A1FBB476D846}"/>
              </a:ext>
            </a:extLst>
          </p:cNvPr>
          <p:cNvGrpSpPr/>
          <p:nvPr/>
        </p:nvGrpSpPr>
        <p:grpSpPr>
          <a:xfrm>
            <a:off x="3836900" y="1559357"/>
            <a:ext cx="2130267" cy="1387495"/>
            <a:chOff x="3361874" y="1563492"/>
            <a:chExt cx="2605293" cy="1387495"/>
          </a:xfrm>
        </p:grpSpPr>
        <p:sp>
          <p:nvSpPr>
            <p:cNvPr id="50" name="TextBox 49">
              <a:extLst>
                <a:ext uri="{FF2B5EF4-FFF2-40B4-BE49-F238E27FC236}">
                  <a16:creationId xmlns:a16="http://schemas.microsoft.com/office/drawing/2014/main" id="{75AB266A-51DE-C741-B3C9-FDE2923D4A76}"/>
                </a:ext>
              </a:extLst>
            </p:cNvPr>
            <p:cNvSpPr txBox="1"/>
            <p:nvPr/>
          </p:nvSpPr>
          <p:spPr>
            <a:xfrm>
              <a:off x="3911344" y="2243101"/>
              <a:ext cx="1472986" cy="707886"/>
            </a:xfrm>
            <a:prstGeom prst="rect">
              <a:avLst/>
            </a:prstGeom>
            <a:noFill/>
          </p:spPr>
          <p:txBody>
            <a:bodyPr wrap="square" rtlCol="0">
              <a:spAutoFit/>
            </a:bodyPr>
            <a:lstStyle/>
            <a:p>
              <a:pPr algn="ctr"/>
              <a:r>
                <a:rPr lang="en-US" sz="2000" i="1" dirty="0"/>
                <a:t>doing nothing</a:t>
              </a:r>
            </a:p>
          </p:txBody>
        </p:sp>
        <p:grpSp>
          <p:nvGrpSpPr>
            <p:cNvPr id="51" name="Group 50">
              <a:extLst>
                <a:ext uri="{FF2B5EF4-FFF2-40B4-BE49-F238E27FC236}">
                  <a16:creationId xmlns:a16="http://schemas.microsoft.com/office/drawing/2014/main" id="{ACEB42D3-9FAD-474C-AEB0-C2D9E9B76C6C}"/>
                </a:ext>
              </a:extLst>
            </p:cNvPr>
            <p:cNvGrpSpPr/>
            <p:nvPr/>
          </p:nvGrpSpPr>
          <p:grpSpPr>
            <a:xfrm>
              <a:off x="3361874" y="1563492"/>
              <a:ext cx="2605293" cy="679609"/>
              <a:chOff x="3290056" y="1560928"/>
              <a:chExt cx="200120" cy="679609"/>
            </a:xfrm>
          </p:grpSpPr>
          <p:sp>
            <p:nvSpPr>
              <p:cNvPr id="52" name="Left Brace 51">
                <a:extLst>
                  <a:ext uri="{FF2B5EF4-FFF2-40B4-BE49-F238E27FC236}">
                    <a16:creationId xmlns:a16="http://schemas.microsoft.com/office/drawing/2014/main" id="{D1FA6C5B-A115-D04F-A785-EAF5A416CBC8}"/>
                  </a:ext>
                </a:extLst>
              </p:cNvPr>
              <p:cNvSpPr/>
              <p:nvPr/>
            </p:nvSpPr>
            <p:spPr>
              <a:xfrm rot="16200000">
                <a:off x="3296854" y="2047610"/>
                <a:ext cx="186129" cy="199725"/>
              </a:xfrm>
              <a:prstGeom prst="leftBrace">
                <a:avLst>
                  <a:gd name="adj1" fmla="val 48850"/>
                  <a:gd name="adj2" fmla="val 50000"/>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3" name="Straight Connector 52">
                <a:extLst>
                  <a:ext uri="{FF2B5EF4-FFF2-40B4-BE49-F238E27FC236}">
                    <a16:creationId xmlns:a16="http://schemas.microsoft.com/office/drawing/2014/main" id="{65DB297C-D2CC-7249-8842-210681F338DC}"/>
                  </a:ext>
                </a:extLst>
              </p:cNvPr>
              <p:cNvCxnSpPr>
                <a:cxnSpLocks/>
                <a:stCxn id="52" idx="0"/>
              </p:cNvCxnSpPr>
              <p:nvPr/>
            </p:nvCxnSpPr>
            <p:spPr>
              <a:xfrm flipV="1">
                <a:off x="3290056" y="1560928"/>
                <a:ext cx="0" cy="49348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E57151C-4839-EB4E-AD8E-DEA8DBD49AB8}"/>
                  </a:ext>
                </a:extLst>
              </p:cNvPr>
              <p:cNvCxnSpPr>
                <a:cxnSpLocks/>
              </p:cNvCxnSpPr>
              <p:nvPr/>
            </p:nvCxnSpPr>
            <p:spPr>
              <a:xfrm flipV="1">
                <a:off x="3490176" y="1560928"/>
                <a:ext cx="0" cy="49348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65" name="Group 64">
            <a:extLst>
              <a:ext uri="{FF2B5EF4-FFF2-40B4-BE49-F238E27FC236}">
                <a16:creationId xmlns:a16="http://schemas.microsoft.com/office/drawing/2014/main" id="{3985453A-7E4B-0C40-B764-F7C569B18432}"/>
              </a:ext>
            </a:extLst>
          </p:cNvPr>
          <p:cNvGrpSpPr/>
          <p:nvPr/>
        </p:nvGrpSpPr>
        <p:grpSpPr>
          <a:xfrm>
            <a:off x="6490252" y="1559357"/>
            <a:ext cx="2373966" cy="1387495"/>
            <a:chOff x="6287205" y="1559357"/>
            <a:chExt cx="2577013" cy="1387495"/>
          </a:xfrm>
        </p:grpSpPr>
        <p:sp>
          <p:nvSpPr>
            <p:cNvPr id="55" name="TextBox 54">
              <a:extLst>
                <a:ext uri="{FF2B5EF4-FFF2-40B4-BE49-F238E27FC236}">
                  <a16:creationId xmlns:a16="http://schemas.microsoft.com/office/drawing/2014/main" id="{F9FF7102-8623-DE4F-8269-F3A32D929246}"/>
                </a:ext>
              </a:extLst>
            </p:cNvPr>
            <p:cNvSpPr txBox="1"/>
            <p:nvPr/>
          </p:nvSpPr>
          <p:spPr>
            <a:xfrm>
              <a:off x="6836675" y="2238966"/>
              <a:ext cx="1472986" cy="707886"/>
            </a:xfrm>
            <a:prstGeom prst="rect">
              <a:avLst/>
            </a:prstGeom>
            <a:noFill/>
          </p:spPr>
          <p:txBody>
            <a:bodyPr wrap="square" rtlCol="0">
              <a:spAutoFit/>
            </a:bodyPr>
            <a:lstStyle/>
            <a:p>
              <a:pPr algn="ctr"/>
              <a:r>
                <a:rPr lang="en-US" sz="2000" i="1" dirty="0"/>
                <a:t>doing nothing</a:t>
              </a:r>
            </a:p>
          </p:txBody>
        </p:sp>
        <p:grpSp>
          <p:nvGrpSpPr>
            <p:cNvPr id="56" name="Group 55">
              <a:extLst>
                <a:ext uri="{FF2B5EF4-FFF2-40B4-BE49-F238E27FC236}">
                  <a16:creationId xmlns:a16="http://schemas.microsoft.com/office/drawing/2014/main" id="{5CF01A5B-DE47-D546-86F2-239B546268B9}"/>
                </a:ext>
              </a:extLst>
            </p:cNvPr>
            <p:cNvGrpSpPr/>
            <p:nvPr/>
          </p:nvGrpSpPr>
          <p:grpSpPr>
            <a:xfrm>
              <a:off x="6287205" y="1559357"/>
              <a:ext cx="2577013" cy="679609"/>
              <a:chOff x="3290056" y="1560928"/>
              <a:chExt cx="200120" cy="679609"/>
            </a:xfrm>
          </p:grpSpPr>
          <p:sp>
            <p:nvSpPr>
              <p:cNvPr id="57" name="Left Brace 56">
                <a:extLst>
                  <a:ext uri="{FF2B5EF4-FFF2-40B4-BE49-F238E27FC236}">
                    <a16:creationId xmlns:a16="http://schemas.microsoft.com/office/drawing/2014/main" id="{8029FAB2-1EC7-BF4F-A10D-9508BD324E8B}"/>
                  </a:ext>
                </a:extLst>
              </p:cNvPr>
              <p:cNvSpPr/>
              <p:nvPr/>
            </p:nvSpPr>
            <p:spPr>
              <a:xfrm rot="16200000">
                <a:off x="3296854" y="2047610"/>
                <a:ext cx="186129" cy="199725"/>
              </a:xfrm>
              <a:prstGeom prst="leftBrace">
                <a:avLst>
                  <a:gd name="adj1" fmla="val 48850"/>
                  <a:gd name="adj2" fmla="val 50000"/>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8" name="Straight Connector 57">
                <a:extLst>
                  <a:ext uri="{FF2B5EF4-FFF2-40B4-BE49-F238E27FC236}">
                    <a16:creationId xmlns:a16="http://schemas.microsoft.com/office/drawing/2014/main" id="{45626559-8573-774A-B5C8-FFD97CDD712C}"/>
                  </a:ext>
                </a:extLst>
              </p:cNvPr>
              <p:cNvCxnSpPr>
                <a:cxnSpLocks/>
                <a:stCxn id="57" idx="0"/>
              </p:cNvCxnSpPr>
              <p:nvPr/>
            </p:nvCxnSpPr>
            <p:spPr>
              <a:xfrm flipV="1">
                <a:off x="3290056" y="1560928"/>
                <a:ext cx="0" cy="49348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9591AB2-EF2F-AA46-9084-D31FED0CF575}"/>
                  </a:ext>
                </a:extLst>
              </p:cNvPr>
              <p:cNvCxnSpPr>
                <a:cxnSpLocks/>
              </p:cNvCxnSpPr>
              <p:nvPr/>
            </p:nvCxnSpPr>
            <p:spPr>
              <a:xfrm flipV="1">
                <a:off x="3490176" y="1560928"/>
                <a:ext cx="0" cy="49348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17" name="Group 16">
            <a:extLst>
              <a:ext uri="{FF2B5EF4-FFF2-40B4-BE49-F238E27FC236}">
                <a16:creationId xmlns:a16="http://schemas.microsoft.com/office/drawing/2014/main" id="{1BCD1D9D-27D5-C141-8620-69250C185B03}"/>
              </a:ext>
            </a:extLst>
          </p:cNvPr>
          <p:cNvGrpSpPr/>
          <p:nvPr/>
        </p:nvGrpSpPr>
        <p:grpSpPr>
          <a:xfrm>
            <a:off x="5711002" y="1559357"/>
            <a:ext cx="1013646" cy="1376124"/>
            <a:chOff x="5639610" y="1559357"/>
            <a:chExt cx="1435732" cy="1376124"/>
          </a:xfrm>
        </p:grpSpPr>
        <p:grpSp>
          <p:nvGrpSpPr>
            <p:cNvPr id="45" name="Group 44">
              <a:extLst>
                <a:ext uri="{FF2B5EF4-FFF2-40B4-BE49-F238E27FC236}">
                  <a16:creationId xmlns:a16="http://schemas.microsoft.com/office/drawing/2014/main" id="{5F3824C6-152C-B746-B362-B25337665AEB}"/>
                </a:ext>
              </a:extLst>
            </p:cNvPr>
            <p:cNvGrpSpPr/>
            <p:nvPr/>
          </p:nvGrpSpPr>
          <p:grpSpPr>
            <a:xfrm>
              <a:off x="6012471" y="1559357"/>
              <a:ext cx="691375" cy="679609"/>
              <a:chOff x="5717016" y="1559837"/>
              <a:chExt cx="200120" cy="679609"/>
            </a:xfrm>
          </p:grpSpPr>
          <p:sp>
            <p:nvSpPr>
              <p:cNvPr id="38" name="Left Brace 37">
                <a:extLst>
                  <a:ext uri="{FF2B5EF4-FFF2-40B4-BE49-F238E27FC236}">
                    <a16:creationId xmlns:a16="http://schemas.microsoft.com/office/drawing/2014/main" id="{67CFD820-9D3D-8E42-8F53-7B2ABE04BFBC}"/>
                  </a:ext>
                </a:extLst>
              </p:cNvPr>
              <p:cNvSpPr/>
              <p:nvPr/>
            </p:nvSpPr>
            <p:spPr>
              <a:xfrm rot="16200000">
                <a:off x="5723814" y="2046519"/>
                <a:ext cx="186129" cy="199725"/>
              </a:xfrm>
              <a:prstGeom prst="leftBrace">
                <a:avLst>
                  <a:gd name="adj1" fmla="val 48850"/>
                  <a:gd name="adj2" fmla="val 50000"/>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FA6DD554-5D3F-D947-AE09-C0656FA05A2F}"/>
                  </a:ext>
                </a:extLst>
              </p:cNvPr>
              <p:cNvCxnSpPr>
                <a:cxnSpLocks/>
                <a:stCxn id="38" idx="0"/>
              </p:cNvCxnSpPr>
              <p:nvPr/>
            </p:nvCxnSpPr>
            <p:spPr>
              <a:xfrm flipV="1">
                <a:off x="5717016" y="1559837"/>
                <a:ext cx="0" cy="493480"/>
              </a:xfrm>
              <a:prstGeom prst="line">
                <a:avLst/>
              </a:prstGeom>
              <a:ln w="1905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F02E2D8-CFB2-F648-ABE2-B68BA161A5BB}"/>
                  </a:ext>
                </a:extLst>
              </p:cNvPr>
              <p:cNvCxnSpPr>
                <a:cxnSpLocks/>
              </p:cNvCxnSpPr>
              <p:nvPr/>
            </p:nvCxnSpPr>
            <p:spPr>
              <a:xfrm flipV="1">
                <a:off x="5917136" y="1559837"/>
                <a:ext cx="0" cy="493480"/>
              </a:xfrm>
              <a:prstGeom prst="line">
                <a:avLst/>
              </a:prstGeom>
              <a:ln w="19050">
                <a:solidFill>
                  <a:srgbClr val="0070C0"/>
                </a:solidFill>
                <a:prstDash val="sysDash"/>
              </a:ln>
            </p:spPr>
            <p:style>
              <a:lnRef idx="1">
                <a:schemeClr val="accent1"/>
              </a:lnRef>
              <a:fillRef idx="0">
                <a:schemeClr val="accent1"/>
              </a:fillRef>
              <a:effectRef idx="0">
                <a:schemeClr val="accent1"/>
              </a:effectRef>
              <a:fontRef idx="minor">
                <a:schemeClr val="tx1"/>
              </a:fontRef>
            </p:style>
          </p:cxnSp>
        </p:grpSp>
        <p:sp>
          <p:nvSpPr>
            <p:cNvPr id="60" name="TextBox 59">
              <a:extLst>
                <a:ext uri="{FF2B5EF4-FFF2-40B4-BE49-F238E27FC236}">
                  <a16:creationId xmlns:a16="http://schemas.microsoft.com/office/drawing/2014/main" id="{F01D6BF7-FB72-684D-A2CE-8605580F9C23}"/>
                </a:ext>
              </a:extLst>
            </p:cNvPr>
            <p:cNvSpPr txBox="1"/>
            <p:nvPr/>
          </p:nvSpPr>
          <p:spPr>
            <a:xfrm>
              <a:off x="5639610" y="2227595"/>
              <a:ext cx="1435732" cy="707886"/>
            </a:xfrm>
            <a:prstGeom prst="rect">
              <a:avLst/>
            </a:prstGeom>
            <a:noFill/>
          </p:spPr>
          <p:txBody>
            <a:bodyPr wrap="square" rtlCol="0">
              <a:spAutoFit/>
            </a:bodyPr>
            <a:lstStyle/>
            <a:p>
              <a:pPr algn="ctr"/>
              <a:r>
                <a:rPr lang="en-US" sz="2000" b="1" dirty="0" err="1"/>
                <a:t>beq</a:t>
              </a:r>
              <a:r>
                <a:rPr lang="en-US" sz="2000" dirty="0" err="1"/>
                <a:t>'s</a:t>
              </a:r>
              <a:r>
                <a:rPr lang="en-US" sz="2000" dirty="0"/>
                <a:t> work</a:t>
              </a:r>
            </a:p>
          </p:txBody>
        </p:sp>
      </p:grpSp>
      <p:sp>
        <p:nvSpPr>
          <p:cNvPr id="66" name="TextBox 65">
            <a:extLst>
              <a:ext uri="{FF2B5EF4-FFF2-40B4-BE49-F238E27FC236}">
                <a16:creationId xmlns:a16="http://schemas.microsoft.com/office/drawing/2014/main" id="{79B5C8B5-BB4B-4048-B640-6F4A3A590E41}"/>
              </a:ext>
            </a:extLst>
          </p:cNvPr>
          <p:cNvSpPr txBox="1"/>
          <p:nvPr/>
        </p:nvSpPr>
        <p:spPr>
          <a:xfrm>
            <a:off x="84466" y="3134363"/>
            <a:ext cx="1942914" cy="430887"/>
          </a:xfrm>
          <a:prstGeom prst="rect">
            <a:avLst/>
          </a:prstGeom>
          <a:noFill/>
        </p:spPr>
        <p:txBody>
          <a:bodyPr wrap="square" rtlCol="0">
            <a:spAutoFit/>
          </a:bodyPr>
          <a:lstStyle/>
          <a:p>
            <a:r>
              <a:rPr lang="en-US" sz="2200" b="1" u="sng" dirty="0"/>
              <a:t>Multicycle</a:t>
            </a:r>
          </a:p>
        </p:txBody>
      </p:sp>
      <p:grpSp>
        <p:nvGrpSpPr>
          <p:cNvPr id="6" name="Group 5">
            <a:extLst>
              <a:ext uri="{FF2B5EF4-FFF2-40B4-BE49-F238E27FC236}">
                <a16:creationId xmlns:a16="http://schemas.microsoft.com/office/drawing/2014/main" id="{482A2E51-9FC1-2B4C-935A-508378D41BF9}"/>
              </a:ext>
            </a:extLst>
          </p:cNvPr>
          <p:cNvGrpSpPr/>
          <p:nvPr/>
        </p:nvGrpSpPr>
        <p:grpSpPr>
          <a:xfrm>
            <a:off x="-381006" y="4119846"/>
            <a:ext cx="5754220" cy="1361850"/>
            <a:chOff x="-381006" y="4119846"/>
            <a:chExt cx="6202882" cy="1361850"/>
          </a:xfrm>
        </p:grpSpPr>
        <p:grpSp>
          <p:nvGrpSpPr>
            <p:cNvPr id="68" name="Group 67">
              <a:extLst>
                <a:ext uri="{FF2B5EF4-FFF2-40B4-BE49-F238E27FC236}">
                  <a16:creationId xmlns:a16="http://schemas.microsoft.com/office/drawing/2014/main" id="{34F48C07-5A31-8E42-ADFE-983D8C8949A0}"/>
                </a:ext>
              </a:extLst>
            </p:cNvPr>
            <p:cNvGrpSpPr/>
            <p:nvPr/>
          </p:nvGrpSpPr>
          <p:grpSpPr>
            <a:xfrm>
              <a:off x="-381006" y="4119846"/>
              <a:ext cx="6202882" cy="644536"/>
              <a:chOff x="838297" y="1559357"/>
              <a:chExt cx="219764" cy="644536"/>
            </a:xfrm>
          </p:grpSpPr>
          <p:sp>
            <p:nvSpPr>
              <p:cNvPr id="70" name="Left Brace 69">
                <a:extLst>
                  <a:ext uri="{FF2B5EF4-FFF2-40B4-BE49-F238E27FC236}">
                    <a16:creationId xmlns:a16="http://schemas.microsoft.com/office/drawing/2014/main" id="{84BA8E23-3293-1F40-9EA8-88381E3B4A60}"/>
                  </a:ext>
                </a:extLst>
              </p:cNvPr>
              <p:cNvSpPr/>
              <p:nvPr/>
            </p:nvSpPr>
            <p:spPr>
              <a:xfrm rot="16200000">
                <a:off x="872453" y="2018680"/>
                <a:ext cx="151057" cy="219369"/>
              </a:xfrm>
              <a:prstGeom prst="leftBrace">
                <a:avLst>
                  <a:gd name="adj1" fmla="val 48850"/>
                  <a:gd name="adj2" fmla="val 50000"/>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2" name="Straight Connector 71">
                <a:extLst>
                  <a:ext uri="{FF2B5EF4-FFF2-40B4-BE49-F238E27FC236}">
                    <a16:creationId xmlns:a16="http://schemas.microsoft.com/office/drawing/2014/main" id="{35D31450-18F0-F245-8640-C81333433CC0}"/>
                  </a:ext>
                </a:extLst>
              </p:cNvPr>
              <p:cNvCxnSpPr>
                <a:cxnSpLocks/>
              </p:cNvCxnSpPr>
              <p:nvPr/>
            </p:nvCxnSpPr>
            <p:spPr>
              <a:xfrm flipV="1">
                <a:off x="1058061" y="1559357"/>
                <a:ext cx="0" cy="493480"/>
              </a:xfrm>
              <a:prstGeom prst="line">
                <a:avLst/>
              </a:prstGeom>
              <a:ln w="19050">
                <a:solidFill>
                  <a:srgbClr val="0070C0"/>
                </a:solidFill>
                <a:prstDash val="sysDash"/>
              </a:ln>
            </p:spPr>
            <p:style>
              <a:lnRef idx="1">
                <a:schemeClr val="accent1"/>
              </a:lnRef>
              <a:fillRef idx="0">
                <a:schemeClr val="accent1"/>
              </a:fillRef>
              <a:effectRef idx="0">
                <a:schemeClr val="accent1"/>
              </a:effectRef>
              <a:fontRef idx="minor">
                <a:schemeClr val="tx1"/>
              </a:fontRef>
            </p:style>
          </p:cxnSp>
        </p:grpSp>
        <p:sp>
          <p:nvSpPr>
            <p:cNvPr id="69" name="TextBox 68">
              <a:extLst>
                <a:ext uri="{FF2B5EF4-FFF2-40B4-BE49-F238E27FC236}">
                  <a16:creationId xmlns:a16="http://schemas.microsoft.com/office/drawing/2014/main" id="{C5D2451B-FEED-A24A-8DE3-66E837ADE9A8}"/>
                </a:ext>
              </a:extLst>
            </p:cNvPr>
            <p:cNvSpPr txBox="1"/>
            <p:nvPr/>
          </p:nvSpPr>
          <p:spPr>
            <a:xfrm>
              <a:off x="2273802" y="4773810"/>
              <a:ext cx="882116" cy="707886"/>
            </a:xfrm>
            <a:prstGeom prst="rect">
              <a:avLst/>
            </a:prstGeom>
            <a:noFill/>
          </p:spPr>
          <p:txBody>
            <a:bodyPr wrap="square" rtlCol="0">
              <a:spAutoFit/>
            </a:bodyPr>
            <a:lstStyle/>
            <a:p>
              <a:pPr algn="ctr"/>
              <a:r>
                <a:rPr lang="en-US" sz="2000" b="1" dirty="0" err="1"/>
                <a:t>lw</a:t>
              </a:r>
              <a:r>
                <a:rPr lang="en-US" sz="2000" dirty="0" err="1"/>
                <a:t>'s</a:t>
              </a:r>
              <a:r>
                <a:rPr lang="en-US" sz="2000" dirty="0"/>
                <a:t> work</a:t>
              </a:r>
            </a:p>
          </p:txBody>
        </p:sp>
      </p:grpSp>
      <p:grpSp>
        <p:nvGrpSpPr>
          <p:cNvPr id="85" name="Group 84">
            <a:extLst>
              <a:ext uri="{FF2B5EF4-FFF2-40B4-BE49-F238E27FC236}">
                <a16:creationId xmlns:a16="http://schemas.microsoft.com/office/drawing/2014/main" id="{80E47101-DDF4-0E49-AF2D-5E95CDE66A9F}"/>
              </a:ext>
            </a:extLst>
          </p:cNvPr>
          <p:cNvGrpSpPr/>
          <p:nvPr/>
        </p:nvGrpSpPr>
        <p:grpSpPr>
          <a:xfrm>
            <a:off x="5401052" y="4119846"/>
            <a:ext cx="1857588" cy="1387042"/>
            <a:chOff x="3033702" y="4120299"/>
            <a:chExt cx="1376003" cy="1387042"/>
          </a:xfrm>
        </p:grpSpPr>
        <p:grpSp>
          <p:nvGrpSpPr>
            <p:cNvPr id="74" name="Group 73">
              <a:extLst>
                <a:ext uri="{FF2B5EF4-FFF2-40B4-BE49-F238E27FC236}">
                  <a16:creationId xmlns:a16="http://schemas.microsoft.com/office/drawing/2014/main" id="{802885BB-4175-0D44-ADE1-FF0B4B431472}"/>
                </a:ext>
              </a:extLst>
            </p:cNvPr>
            <p:cNvGrpSpPr/>
            <p:nvPr/>
          </p:nvGrpSpPr>
          <p:grpSpPr>
            <a:xfrm>
              <a:off x="3033702" y="4120299"/>
              <a:ext cx="1376003" cy="679609"/>
              <a:chOff x="3290056" y="1560928"/>
              <a:chExt cx="200120" cy="679609"/>
            </a:xfrm>
          </p:grpSpPr>
          <p:sp>
            <p:nvSpPr>
              <p:cNvPr id="76" name="Left Brace 75">
                <a:extLst>
                  <a:ext uri="{FF2B5EF4-FFF2-40B4-BE49-F238E27FC236}">
                    <a16:creationId xmlns:a16="http://schemas.microsoft.com/office/drawing/2014/main" id="{A7FE5830-07CA-7F4B-95DC-C90261928B9A}"/>
                  </a:ext>
                </a:extLst>
              </p:cNvPr>
              <p:cNvSpPr/>
              <p:nvPr/>
            </p:nvSpPr>
            <p:spPr>
              <a:xfrm rot="16200000">
                <a:off x="3296854" y="2047610"/>
                <a:ext cx="186129" cy="199725"/>
              </a:xfrm>
              <a:prstGeom prst="leftBrace">
                <a:avLst>
                  <a:gd name="adj1" fmla="val 48850"/>
                  <a:gd name="adj2" fmla="val 50000"/>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7" name="Straight Connector 76">
                <a:extLst>
                  <a:ext uri="{FF2B5EF4-FFF2-40B4-BE49-F238E27FC236}">
                    <a16:creationId xmlns:a16="http://schemas.microsoft.com/office/drawing/2014/main" id="{BC739169-74BA-8746-A5ED-A5FA657D0FCB}"/>
                  </a:ext>
                </a:extLst>
              </p:cNvPr>
              <p:cNvCxnSpPr>
                <a:cxnSpLocks/>
                <a:stCxn id="76" idx="0"/>
              </p:cNvCxnSpPr>
              <p:nvPr/>
            </p:nvCxnSpPr>
            <p:spPr>
              <a:xfrm flipV="1">
                <a:off x="3290056" y="1560928"/>
                <a:ext cx="0" cy="493480"/>
              </a:xfrm>
              <a:prstGeom prst="line">
                <a:avLst/>
              </a:prstGeom>
              <a:ln w="1905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C6625C66-F02B-D346-B174-67222ABA90BD}"/>
                  </a:ext>
                </a:extLst>
              </p:cNvPr>
              <p:cNvCxnSpPr>
                <a:cxnSpLocks/>
              </p:cNvCxnSpPr>
              <p:nvPr/>
            </p:nvCxnSpPr>
            <p:spPr>
              <a:xfrm flipV="1">
                <a:off x="3490176" y="1560928"/>
                <a:ext cx="0" cy="493480"/>
              </a:xfrm>
              <a:prstGeom prst="line">
                <a:avLst/>
              </a:prstGeom>
              <a:ln w="19050">
                <a:solidFill>
                  <a:srgbClr val="0070C0"/>
                </a:solidFill>
                <a:prstDash val="sysDash"/>
              </a:ln>
            </p:spPr>
            <p:style>
              <a:lnRef idx="1">
                <a:schemeClr val="accent1"/>
              </a:lnRef>
              <a:fillRef idx="0">
                <a:schemeClr val="accent1"/>
              </a:fillRef>
              <a:effectRef idx="0">
                <a:schemeClr val="accent1"/>
              </a:effectRef>
              <a:fontRef idx="minor">
                <a:schemeClr val="tx1"/>
              </a:fontRef>
            </p:style>
          </p:cxnSp>
        </p:grpSp>
        <p:sp>
          <p:nvSpPr>
            <p:cNvPr id="75" name="TextBox 74">
              <a:extLst>
                <a:ext uri="{FF2B5EF4-FFF2-40B4-BE49-F238E27FC236}">
                  <a16:creationId xmlns:a16="http://schemas.microsoft.com/office/drawing/2014/main" id="{4C120D17-C673-FF4D-8E18-ED572BDA0F51}"/>
                </a:ext>
              </a:extLst>
            </p:cNvPr>
            <p:cNvSpPr txBox="1"/>
            <p:nvPr/>
          </p:nvSpPr>
          <p:spPr>
            <a:xfrm>
              <a:off x="3245320" y="4799455"/>
              <a:ext cx="950050" cy="707886"/>
            </a:xfrm>
            <a:prstGeom prst="rect">
              <a:avLst/>
            </a:prstGeom>
            <a:noFill/>
          </p:spPr>
          <p:txBody>
            <a:bodyPr wrap="square" rtlCol="0">
              <a:spAutoFit/>
            </a:bodyPr>
            <a:lstStyle/>
            <a:p>
              <a:pPr algn="ctr"/>
              <a:r>
                <a:rPr lang="en-US" sz="2000" b="1" dirty="0" err="1"/>
                <a:t>add</a:t>
              </a:r>
              <a:r>
                <a:rPr lang="en-US" sz="2000" dirty="0" err="1"/>
                <a:t>'s</a:t>
              </a:r>
              <a:r>
                <a:rPr lang="en-US" sz="2000" dirty="0"/>
                <a:t> work</a:t>
              </a:r>
            </a:p>
          </p:txBody>
        </p:sp>
      </p:grpSp>
      <p:grpSp>
        <p:nvGrpSpPr>
          <p:cNvPr id="86" name="Group 85">
            <a:extLst>
              <a:ext uri="{FF2B5EF4-FFF2-40B4-BE49-F238E27FC236}">
                <a16:creationId xmlns:a16="http://schemas.microsoft.com/office/drawing/2014/main" id="{78BE70DF-8FB4-3A4B-8184-ABA5727DC37C}"/>
              </a:ext>
            </a:extLst>
          </p:cNvPr>
          <p:cNvGrpSpPr/>
          <p:nvPr/>
        </p:nvGrpSpPr>
        <p:grpSpPr>
          <a:xfrm>
            <a:off x="7286569" y="4119846"/>
            <a:ext cx="1376003" cy="1387042"/>
            <a:chOff x="3033702" y="4120299"/>
            <a:chExt cx="1376003" cy="1387042"/>
          </a:xfrm>
        </p:grpSpPr>
        <p:grpSp>
          <p:nvGrpSpPr>
            <p:cNvPr id="87" name="Group 86">
              <a:extLst>
                <a:ext uri="{FF2B5EF4-FFF2-40B4-BE49-F238E27FC236}">
                  <a16:creationId xmlns:a16="http://schemas.microsoft.com/office/drawing/2014/main" id="{1E87A460-3C4E-A647-9533-558AF73743FE}"/>
                </a:ext>
              </a:extLst>
            </p:cNvPr>
            <p:cNvGrpSpPr/>
            <p:nvPr/>
          </p:nvGrpSpPr>
          <p:grpSpPr>
            <a:xfrm>
              <a:off x="3033702" y="4120299"/>
              <a:ext cx="1376003" cy="679609"/>
              <a:chOff x="3290056" y="1560928"/>
              <a:chExt cx="200120" cy="679609"/>
            </a:xfrm>
          </p:grpSpPr>
          <p:sp>
            <p:nvSpPr>
              <p:cNvPr id="89" name="Left Brace 88">
                <a:extLst>
                  <a:ext uri="{FF2B5EF4-FFF2-40B4-BE49-F238E27FC236}">
                    <a16:creationId xmlns:a16="http://schemas.microsoft.com/office/drawing/2014/main" id="{B9A6AA1F-8C5B-5749-87D4-25CA4B90F737}"/>
                  </a:ext>
                </a:extLst>
              </p:cNvPr>
              <p:cNvSpPr/>
              <p:nvPr/>
            </p:nvSpPr>
            <p:spPr>
              <a:xfrm rot="16200000">
                <a:off x="3296854" y="2047610"/>
                <a:ext cx="186129" cy="199725"/>
              </a:xfrm>
              <a:prstGeom prst="leftBrace">
                <a:avLst>
                  <a:gd name="adj1" fmla="val 48850"/>
                  <a:gd name="adj2" fmla="val 50000"/>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0" name="Straight Connector 89">
                <a:extLst>
                  <a:ext uri="{FF2B5EF4-FFF2-40B4-BE49-F238E27FC236}">
                    <a16:creationId xmlns:a16="http://schemas.microsoft.com/office/drawing/2014/main" id="{70C77ED5-4495-344A-8F9F-A96D3DD1DF4F}"/>
                  </a:ext>
                </a:extLst>
              </p:cNvPr>
              <p:cNvCxnSpPr>
                <a:cxnSpLocks/>
                <a:stCxn id="89" idx="0"/>
              </p:cNvCxnSpPr>
              <p:nvPr/>
            </p:nvCxnSpPr>
            <p:spPr>
              <a:xfrm flipV="1">
                <a:off x="3290056" y="1560928"/>
                <a:ext cx="0" cy="493480"/>
              </a:xfrm>
              <a:prstGeom prst="line">
                <a:avLst/>
              </a:prstGeom>
              <a:ln w="1905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1FED248D-28F4-5549-8221-24157825049D}"/>
                  </a:ext>
                </a:extLst>
              </p:cNvPr>
              <p:cNvCxnSpPr>
                <a:cxnSpLocks/>
              </p:cNvCxnSpPr>
              <p:nvPr/>
            </p:nvCxnSpPr>
            <p:spPr>
              <a:xfrm flipV="1">
                <a:off x="3490176" y="1560928"/>
                <a:ext cx="0" cy="493480"/>
              </a:xfrm>
              <a:prstGeom prst="line">
                <a:avLst/>
              </a:prstGeom>
              <a:ln w="19050">
                <a:solidFill>
                  <a:srgbClr val="0070C0"/>
                </a:solidFill>
                <a:prstDash val="sysDash"/>
              </a:ln>
            </p:spPr>
            <p:style>
              <a:lnRef idx="1">
                <a:schemeClr val="accent1"/>
              </a:lnRef>
              <a:fillRef idx="0">
                <a:schemeClr val="accent1"/>
              </a:fillRef>
              <a:effectRef idx="0">
                <a:schemeClr val="accent1"/>
              </a:effectRef>
              <a:fontRef idx="minor">
                <a:schemeClr val="tx1"/>
              </a:fontRef>
            </p:style>
          </p:cxnSp>
        </p:grpSp>
        <p:sp>
          <p:nvSpPr>
            <p:cNvPr id="88" name="TextBox 87">
              <a:extLst>
                <a:ext uri="{FF2B5EF4-FFF2-40B4-BE49-F238E27FC236}">
                  <a16:creationId xmlns:a16="http://schemas.microsoft.com/office/drawing/2014/main" id="{5F1C7214-98DE-174A-B79D-1735B1750723}"/>
                </a:ext>
              </a:extLst>
            </p:cNvPr>
            <p:cNvSpPr txBox="1"/>
            <p:nvPr/>
          </p:nvSpPr>
          <p:spPr>
            <a:xfrm>
              <a:off x="3245320" y="4799455"/>
              <a:ext cx="950050" cy="707886"/>
            </a:xfrm>
            <a:prstGeom prst="rect">
              <a:avLst/>
            </a:prstGeom>
            <a:noFill/>
          </p:spPr>
          <p:txBody>
            <a:bodyPr wrap="square" rtlCol="0">
              <a:spAutoFit/>
            </a:bodyPr>
            <a:lstStyle/>
            <a:p>
              <a:pPr algn="ctr"/>
              <a:r>
                <a:rPr lang="en-US" sz="2000" b="1" dirty="0" err="1"/>
                <a:t>beq</a:t>
              </a:r>
              <a:r>
                <a:rPr lang="en-US" sz="2000" dirty="0" err="1"/>
                <a:t>'s</a:t>
              </a:r>
              <a:r>
                <a:rPr lang="en-US" sz="2000" dirty="0"/>
                <a:t> work</a:t>
              </a:r>
            </a:p>
          </p:txBody>
        </p:sp>
      </p:grpSp>
      <p:grpSp>
        <p:nvGrpSpPr>
          <p:cNvPr id="11" name="Group 10">
            <a:extLst>
              <a:ext uri="{FF2B5EF4-FFF2-40B4-BE49-F238E27FC236}">
                <a16:creationId xmlns:a16="http://schemas.microsoft.com/office/drawing/2014/main" id="{39DC2B3D-E71A-4C4D-B692-4083B34EE156}"/>
              </a:ext>
            </a:extLst>
          </p:cNvPr>
          <p:cNvGrpSpPr/>
          <p:nvPr/>
        </p:nvGrpSpPr>
        <p:grpSpPr>
          <a:xfrm>
            <a:off x="3060412" y="1031161"/>
            <a:ext cx="2922099" cy="493480"/>
            <a:chOff x="3060412" y="1031161"/>
            <a:chExt cx="2922099" cy="493480"/>
          </a:xfrm>
        </p:grpSpPr>
        <p:sp>
          <p:nvSpPr>
            <p:cNvPr id="73" name="TextBox 72">
              <a:extLst>
                <a:ext uri="{FF2B5EF4-FFF2-40B4-BE49-F238E27FC236}">
                  <a16:creationId xmlns:a16="http://schemas.microsoft.com/office/drawing/2014/main" id="{68191268-7F64-404C-81AF-DD2E5EEAA82E}"/>
                </a:ext>
              </a:extLst>
            </p:cNvPr>
            <p:cNvSpPr txBox="1"/>
            <p:nvPr/>
          </p:nvSpPr>
          <p:spPr>
            <a:xfrm>
              <a:off x="4025515" y="1081836"/>
              <a:ext cx="971408" cy="400110"/>
            </a:xfrm>
            <a:prstGeom prst="rect">
              <a:avLst/>
            </a:prstGeom>
            <a:noFill/>
          </p:spPr>
          <p:txBody>
            <a:bodyPr wrap="square" rtlCol="0">
              <a:spAutoFit/>
            </a:bodyPr>
            <a:lstStyle/>
            <a:p>
              <a:pPr algn="ctr"/>
              <a:r>
                <a:rPr lang="en-US" sz="2000" dirty="0"/>
                <a:t>15 ns</a:t>
              </a:r>
            </a:p>
          </p:txBody>
        </p:sp>
        <p:cxnSp>
          <p:nvCxnSpPr>
            <p:cNvPr id="81" name="Straight Connector 80">
              <a:extLst>
                <a:ext uri="{FF2B5EF4-FFF2-40B4-BE49-F238E27FC236}">
                  <a16:creationId xmlns:a16="http://schemas.microsoft.com/office/drawing/2014/main" id="{871A288D-9043-2949-9A2E-B1D0ABCFD392}"/>
                </a:ext>
              </a:extLst>
            </p:cNvPr>
            <p:cNvCxnSpPr>
              <a:cxnSpLocks/>
            </p:cNvCxnSpPr>
            <p:nvPr/>
          </p:nvCxnSpPr>
          <p:spPr>
            <a:xfrm flipV="1">
              <a:off x="3060412" y="1031161"/>
              <a:ext cx="0" cy="49348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3202B01F-BDE1-0445-B434-6A40BC761C0D}"/>
                </a:ext>
              </a:extLst>
            </p:cNvPr>
            <p:cNvCxnSpPr>
              <a:cxnSpLocks/>
            </p:cNvCxnSpPr>
            <p:nvPr/>
          </p:nvCxnSpPr>
          <p:spPr>
            <a:xfrm flipV="1">
              <a:off x="5962025" y="1031161"/>
              <a:ext cx="0" cy="49348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FA0D1C6-C12B-CC4C-B32C-EB8B49901E93}"/>
                </a:ext>
              </a:extLst>
            </p:cNvPr>
            <p:cNvCxnSpPr>
              <a:cxnSpLocks/>
            </p:cNvCxnSpPr>
            <p:nvPr/>
          </p:nvCxnSpPr>
          <p:spPr>
            <a:xfrm>
              <a:off x="4876800" y="1284051"/>
              <a:ext cx="1105711"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9E183E27-CE17-DB44-8D37-BB2A7F1F1DF5}"/>
                </a:ext>
              </a:extLst>
            </p:cNvPr>
            <p:cNvCxnSpPr>
              <a:cxnSpLocks/>
            </p:cNvCxnSpPr>
            <p:nvPr/>
          </p:nvCxnSpPr>
          <p:spPr>
            <a:xfrm flipH="1">
              <a:off x="3060412" y="1284051"/>
              <a:ext cx="1105711"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E38EF766-C214-0A47-95B1-E0B8BD074A01}"/>
              </a:ext>
            </a:extLst>
          </p:cNvPr>
          <p:cNvGrpSpPr/>
          <p:nvPr/>
        </p:nvGrpSpPr>
        <p:grpSpPr>
          <a:xfrm>
            <a:off x="3449522" y="3142336"/>
            <a:ext cx="502480" cy="528875"/>
            <a:chOff x="3449522" y="3142336"/>
            <a:chExt cx="502480" cy="528875"/>
          </a:xfrm>
        </p:grpSpPr>
        <p:sp>
          <p:nvSpPr>
            <p:cNvPr id="92" name="TextBox 91">
              <a:extLst>
                <a:ext uri="{FF2B5EF4-FFF2-40B4-BE49-F238E27FC236}">
                  <a16:creationId xmlns:a16="http://schemas.microsoft.com/office/drawing/2014/main" id="{906DDEC2-5E95-9D42-9114-0CF631B51024}"/>
                </a:ext>
              </a:extLst>
            </p:cNvPr>
            <p:cNvSpPr txBox="1"/>
            <p:nvPr/>
          </p:nvSpPr>
          <p:spPr>
            <a:xfrm>
              <a:off x="3449522" y="3142336"/>
              <a:ext cx="502480" cy="276999"/>
            </a:xfrm>
            <a:prstGeom prst="rect">
              <a:avLst/>
            </a:prstGeom>
            <a:noFill/>
          </p:spPr>
          <p:txBody>
            <a:bodyPr wrap="square" rtlCol="0">
              <a:spAutoFit/>
            </a:bodyPr>
            <a:lstStyle/>
            <a:p>
              <a:pPr algn="ctr"/>
              <a:r>
                <a:rPr lang="en-US" sz="1200" dirty="0"/>
                <a:t>1 ns</a:t>
              </a:r>
            </a:p>
          </p:txBody>
        </p:sp>
        <p:cxnSp>
          <p:nvCxnSpPr>
            <p:cNvPr id="93" name="Straight Connector 92">
              <a:extLst>
                <a:ext uri="{FF2B5EF4-FFF2-40B4-BE49-F238E27FC236}">
                  <a16:creationId xmlns:a16="http://schemas.microsoft.com/office/drawing/2014/main" id="{9FD161D1-3128-1944-8EB3-FC6596979A35}"/>
                </a:ext>
              </a:extLst>
            </p:cNvPr>
            <p:cNvCxnSpPr>
              <a:cxnSpLocks/>
            </p:cNvCxnSpPr>
            <p:nvPr/>
          </p:nvCxnSpPr>
          <p:spPr>
            <a:xfrm flipV="1">
              <a:off x="3488345" y="3177731"/>
              <a:ext cx="0" cy="49348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D43C6DEF-3B2A-174E-9BAE-1A07B2D63461}"/>
                </a:ext>
              </a:extLst>
            </p:cNvPr>
            <p:cNvCxnSpPr>
              <a:cxnSpLocks/>
            </p:cNvCxnSpPr>
            <p:nvPr/>
          </p:nvCxnSpPr>
          <p:spPr>
            <a:xfrm flipV="1">
              <a:off x="3942274" y="3177731"/>
              <a:ext cx="0" cy="49348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F0067D2F-9AE3-A24A-B050-5AC5E61F7D57}"/>
                </a:ext>
              </a:extLst>
            </p:cNvPr>
            <p:cNvCxnSpPr>
              <a:cxnSpLocks/>
            </p:cNvCxnSpPr>
            <p:nvPr/>
          </p:nvCxnSpPr>
          <p:spPr>
            <a:xfrm>
              <a:off x="3503770" y="3437604"/>
              <a:ext cx="438504" cy="0"/>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344346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9" grpId="0" animBg="1"/>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382000" cy="495300"/>
          </a:xfrm>
        </p:spPr>
        <p:txBody>
          <a:bodyPr/>
          <a:lstStyle/>
          <a:p>
            <a:r>
              <a:rPr lang="en-US" dirty="0"/>
              <a:t>Changing the CPU design</a:t>
            </a:r>
          </a:p>
        </p:txBody>
      </p:sp>
      <p:sp>
        <p:nvSpPr>
          <p:cNvPr id="3" name="Content Placeholder 2"/>
          <p:cNvSpPr>
            <a:spLocks noGrp="1"/>
          </p:cNvSpPr>
          <p:nvPr>
            <p:ph idx="1"/>
          </p:nvPr>
        </p:nvSpPr>
        <p:spPr>
          <a:xfrm>
            <a:off x="152400" y="495301"/>
            <a:ext cx="8991600" cy="864081"/>
          </a:xfrm>
        </p:spPr>
        <p:txBody>
          <a:bodyPr/>
          <a:lstStyle/>
          <a:p>
            <a:r>
              <a:rPr lang="en-US" dirty="0"/>
              <a:t>each phase of execution has its own unit, and </a:t>
            </a:r>
            <a:r>
              <a:rPr lang="en-US" b="1" dirty="0"/>
              <a:t>between</a:t>
            </a:r>
            <a:r>
              <a:rPr lang="en-US" dirty="0"/>
              <a:t> phases, we insert </a:t>
            </a:r>
            <a:r>
              <a:rPr lang="en-US" b="1" dirty="0">
                <a:solidFill>
                  <a:srgbClr val="0070C0"/>
                </a:solidFill>
              </a:rPr>
              <a:t>pipeline registers</a:t>
            </a:r>
            <a:r>
              <a:rPr lang="en-US" dirty="0">
                <a:solidFill>
                  <a:srgbClr val="0070C0"/>
                </a:solidFill>
              </a:rPr>
              <a:t> </a:t>
            </a:r>
            <a:r>
              <a:rPr lang="en-US" dirty="0"/>
              <a:t>to hold onto the data for the next phase.</a:t>
            </a:r>
          </a:p>
        </p:txBody>
      </p:sp>
      <p:sp>
        <p:nvSpPr>
          <p:cNvPr id="7" name="Footer Placeholder 6"/>
          <p:cNvSpPr>
            <a:spLocks noGrp="1"/>
          </p:cNvSpPr>
          <p:nvPr>
            <p:ph type="ftr" sz="quarter" idx="11"/>
          </p:nvPr>
        </p:nvSpPr>
        <p:spPr/>
        <p:txBody>
          <a:bodyPr/>
          <a:lstStyle/>
          <a:p>
            <a:r>
              <a:rPr lang="is-IS"/>
              <a:t>CS447</a:t>
            </a:r>
            <a:endParaRPr lang="en-US"/>
          </a:p>
        </p:txBody>
      </p:sp>
      <p:sp>
        <p:nvSpPr>
          <p:cNvPr id="5" name="Slide Number Placeholder 4"/>
          <p:cNvSpPr>
            <a:spLocks noGrp="1"/>
          </p:cNvSpPr>
          <p:nvPr>
            <p:ph type="sldNum" sz="quarter" idx="12"/>
          </p:nvPr>
        </p:nvSpPr>
        <p:spPr/>
        <p:txBody>
          <a:bodyPr/>
          <a:lstStyle/>
          <a:p>
            <a:fld id="{3552B95B-556F-44BD-91A5-D80C1B9E2BB3}" type="slidenum">
              <a:rPr lang="en-US" smtClean="0"/>
              <a:t>9</a:t>
            </a:fld>
            <a:endParaRPr lang="en-US"/>
          </a:p>
        </p:txBody>
      </p:sp>
      <p:grpSp>
        <p:nvGrpSpPr>
          <p:cNvPr id="74" name="Group 73"/>
          <p:cNvGrpSpPr/>
          <p:nvPr/>
        </p:nvGrpSpPr>
        <p:grpSpPr>
          <a:xfrm>
            <a:off x="1672509" y="1563732"/>
            <a:ext cx="1001180" cy="2895599"/>
            <a:chOff x="1802271" y="1869899"/>
            <a:chExt cx="1001180" cy="2895599"/>
          </a:xfrm>
        </p:grpSpPr>
        <p:sp>
          <p:nvSpPr>
            <p:cNvPr id="31" name="Rectangle 30"/>
            <p:cNvSpPr/>
            <p:nvPr/>
          </p:nvSpPr>
          <p:spPr>
            <a:xfrm>
              <a:off x="2158827" y="1869899"/>
              <a:ext cx="249248" cy="2895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p>
          </p:txBody>
        </p:sp>
        <p:cxnSp>
          <p:nvCxnSpPr>
            <p:cNvPr id="36" name="Straight Arrow Connector 35"/>
            <p:cNvCxnSpPr>
              <a:stCxn id="26" idx="3"/>
              <a:endCxn id="31" idx="1"/>
            </p:cNvCxnSpPr>
            <p:nvPr/>
          </p:nvCxnSpPr>
          <p:spPr>
            <a:xfrm>
              <a:off x="1802271" y="3317699"/>
              <a:ext cx="356556"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31" idx="3"/>
              <a:endCxn id="27" idx="1"/>
            </p:cNvCxnSpPr>
            <p:nvPr/>
          </p:nvCxnSpPr>
          <p:spPr>
            <a:xfrm flipV="1">
              <a:off x="2408075" y="3317698"/>
              <a:ext cx="395376" cy="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75" name="Group 74"/>
          <p:cNvGrpSpPr/>
          <p:nvPr/>
        </p:nvGrpSpPr>
        <p:grpSpPr>
          <a:xfrm>
            <a:off x="4360082" y="1563732"/>
            <a:ext cx="920356" cy="2895599"/>
            <a:chOff x="4489844" y="1869899"/>
            <a:chExt cx="920356" cy="2895599"/>
          </a:xfrm>
        </p:grpSpPr>
        <p:sp>
          <p:nvSpPr>
            <p:cNvPr id="32" name="Rectangle 31"/>
            <p:cNvSpPr/>
            <p:nvPr/>
          </p:nvSpPr>
          <p:spPr>
            <a:xfrm>
              <a:off x="4897263" y="1869899"/>
              <a:ext cx="249248" cy="2895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p>
          </p:txBody>
        </p:sp>
        <p:cxnSp>
          <p:nvCxnSpPr>
            <p:cNvPr id="43" name="Straight Arrow Connector 42"/>
            <p:cNvCxnSpPr>
              <a:stCxn id="28" idx="3"/>
              <a:endCxn id="32" idx="1"/>
            </p:cNvCxnSpPr>
            <p:nvPr/>
          </p:nvCxnSpPr>
          <p:spPr>
            <a:xfrm>
              <a:off x="4489844" y="3317698"/>
              <a:ext cx="407419" cy="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5146511" y="2781300"/>
              <a:ext cx="263689"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5146511" y="3848100"/>
              <a:ext cx="263688"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76" name="Group 75"/>
          <p:cNvGrpSpPr/>
          <p:nvPr/>
        </p:nvGrpSpPr>
        <p:grpSpPr>
          <a:xfrm>
            <a:off x="6153683" y="1563732"/>
            <a:ext cx="800711" cy="2895599"/>
            <a:chOff x="6283445" y="1869899"/>
            <a:chExt cx="800711" cy="2895599"/>
          </a:xfrm>
        </p:grpSpPr>
        <p:sp>
          <p:nvSpPr>
            <p:cNvPr id="33" name="Rectangle 32"/>
            <p:cNvSpPr/>
            <p:nvPr/>
          </p:nvSpPr>
          <p:spPr>
            <a:xfrm>
              <a:off x="6559176" y="1869899"/>
              <a:ext cx="249248" cy="2895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p>
          </p:txBody>
        </p:sp>
        <p:cxnSp>
          <p:nvCxnSpPr>
            <p:cNvPr id="54" name="Straight Arrow Connector 53"/>
            <p:cNvCxnSpPr>
              <a:endCxn id="33" idx="1"/>
            </p:cNvCxnSpPr>
            <p:nvPr/>
          </p:nvCxnSpPr>
          <p:spPr>
            <a:xfrm>
              <a:off x="6283445" y="3317698"/>
              <a:ext cx="275731" cy="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33" idx="3"/>
              <a:endCxn id="30" idx="1"/>
            </p:cNvCxnSpPr>
            <p:nvPr/>
          </p:nvCxnSpPr>
          <p:spPr>
            <a:xfrm>
              <a:off x="6808424" y="3317699"/>
              <a:ext cx="275732"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272575" y="1257302"/>
            <a:ext cx="1399934" cy="2123771"/>
            <a:chOff x="402337" y="1563469"/>
            <a:chExt cx="1399934" cy="2123771"/>
          </a:xfrm>
        </p:grpSpPr>
        <p:sp>
          <p:nvSpPr>
            <p:cNvPr id="26" name="Rectangle 25"/>
            <p:cNvSpPr/>
            <p:nvPr/>
          </p:nvSpPr>
          <p:spPr>
            <a:xfrm>
              <a:off x="402337" y="2948157"/>
              <a:ext cx="1399934" cy="739083"/>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800" b="1" dirty="0"/>
                <a:t>Instruction Memory</a:t>
              </a:r>
            </a:p>
          </p:txBody>
        </p:sp>
        <p:sp>
          <p:nvSpPr>
            <p:cNvPr id="60" name="TextBox 59"/>
            <p:cNvSpPr txBox="1"/>
            <p:nvPr/>
          </p:nvSpPr>
          <p:spPr>
            <a:xfrm>
              <a:off x="917809" y="1563469"/>
              <a:ext cx="534686" cy="430887"/>
            </a:xfrm>
            <a:prstGeom prst="rect">
              <a:avLst/>
            </a:prstGeom>
            <a:noFill/>
          </p:spPr>
          <p:txBody>
            <a:bodyPr wrap="square" rtlCol="0">
              <a:spAutoFit/>
            </a:bodyPr>
            <a:lstStyle/>
            <a:p>
              <a:pPr algn="ctr"/>
              <a:r>
                <a:rPr lang="en-US" sz="2200" b="1" dirty="0"/>
                <a:t>F</a:t>
              </a:r>
            </a:p>
          </p:txBody>
        </p:sp>
      </p:grpSp>
      <p:grpSp>
        <p:nvGrpSpPr>
          <p:cNvPr id="73" name="Group 72"/>
          <p:cNvGrpSpPr/>
          <p:nvPr/>
        </p:nvGrpSpPr>
        <p:grpSpPr>
          <a:xfrm>
            <a:off x="2673689" y="1257302"/>
            <a:ext cx="1686393" cy="2592429"/>
            <a:chOff x="2803451" y="1563469"/>
            <a:chExt cx="1686393" cy="2592429"/>
          </a:xfrm>
        </p:grpSpPr>
        <p:sp>
          <p:nvSpPr>
            <p:cNvPr id="27" name="Rectangle 26"/>
            <p:cNvSpPr/>
            <p:nvPr/>
          </p:nvSpPr>
          <p:spPr>
            <a:xfrm>
              <a:off x="2803451" y="2479498"/>
              <a:ext cx="339341" cy="167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000" b="1" dirty="0">
                  <a:solidFill>
                    <a:schemeClr val="bg1"/>
                  </a:solidFill>
                </a:rPr>
                <a:t>Control</a:t>
              </a:r>
            </a:p>
          </p:txBody>
        </p:sp>
        <p:cxnSp>
          <p:nvCxnSpPr>
            <p:cNvPr id="41" name="Straight Arrow Connector 40"/>
            <p:cNvCxnSpPr>
              <a:stCxn id="27" idx="3"/>
              <a:endCxn id="28" idx="1"/>
            </p:cNvCxnSpPr>
            <p:nvPr/>
          </p:nvCxnSpPr>
          <p:spPr>
            <a:xfrm>
              <a:off x="3142792" y="3317698"/>
              <a:ext cx="275148"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3417940" y="2538518"/>
              <a:ext cx="1071904" cy="1558359"/>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0" b="1" dirty="0"/>
                <a:t>Register File</a:t>
              </a:r>
            </a:p>
          </p:txBody>
        </p:sp>
        <p:sp>
          <p:nvSpPr>
            <p:cNvPr id="61" name="TextBox 60"/>
            <p:cNvSpPr txBox="1"/>
            <p:nvPr/>
          </p:nvSpPr>
          <p:spPr>
            <a:xfrm>
              <a:off x="3686549" y="1563469"/>
              <a:ext cx="534686" cy="430887"/>
            </a:xfrm>
            <a:prstGeom prst="rect">
              <a:avLst/>
            </a:prstGeom>
            <a:noFill/>
          </p:spPr>
          <p:txBody>
            <a:bodyPr wrap="square" rtlCol="0">
              <a:spAutoFit/>
            </a:bodyPr>
            <a:lstStyle/>
            <a:p>
              <a:pPr algn="ctr"/>
              <a:r>
                <a:rPr lang="en-US" sz="2200" b="1" dirty="0"/>
                <a:t>D</a:t>
              </a:r>
            </a:p>
          </p:txBody>
        </p:sp>
      </p:grpSp>
      <p:grpSp>
        <p:nvGrpSpPr>
          <p:cNvPr id="69" name="Group 68"/>
          <p:cNvGrpSpPr/>
          <p:nvPr/>
        </p:nvGrpSpPr>
        <p:grpSpPr>
          <a:xfrm>
            <a:off x="5280439" y="1257301"/>
            <a:ext cx="873244" cy="2681496"/>
            <a:chOff x="5410201" y="1563468"/>
            <a:chExt cx="873244" cy="2681496"/>
          </a:xfrm>
        </p:grpSpPr>
        <p:sp>
          <p:nvSpPr>
            <p:cNvPr id="29" name="Flowchart: Manual Operation 5"/>
            <p:cNvSpPr/>
            <p:nvPr/>
          </p:nvSpPr>
          <p:spPr>
            <a:xfrm rot="16200000">
              <a:off x="4919556" y="2881076"/>
              <a:ext cx="1854533" cy="873244"/>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45 h 10045"/>
                <a:gd name="connsiteX1" fmla="*/ 4870 w 10000"/>
                <a:gd name="connsiteY1" fmla="*/ 0 h 10045"/>
                <a:gd name="connsiteX2" fmla="*/ 10000 w 10000"/>
                <a:gd name="connsiteY2" fmla="*/ 45 h 10045"/>
                <a:gd name="connsiteX3" fmla="*/ 8000 w 10000"/>
                <a:gd name="connsiteY3" fmla="*/ 10045 h 10045"/>
                <a:gd name="connsiteX4" fmla="*/ 2000 w 10000"/>
                <a:gd name="connsiteY4" fmla="*/ 10045 h 10045"/>
                <a:gd name="connsiteX5" fmla="*/ 0 w 10000"/>
                <a:gd name="connsiteY5" fmla="*/ 45 h 10045"/>
                <a:gd name="connsiteX0" fmla="*/ 0 w 10000"/>
                <a:gd name="connsiteY0" fmla="*/ 0 h 10000"/>
                <a:gd name="connsiteX1" fmla="*/ 4870 w 10000"/>
                <a:gd name="connsiteY1" fmla="*/ 48 h 10000"/>
                <a:gd name="connsiteX2" fmla="*/ 10000 w 10000"/>
                <a:gd name="connsiteY2" fmla="*/ 0 h 10000"/>
                <a:gd name="connsiteX3" fmla="*/ 8000 w 10000"/>
                <a:gd name="connsiteY3" fmla="*/ 10000 h 10000"/>
                <a:gd name="connsiteX4" fmla="*/ 2000 w 10000"/>
                <a:gd name="connsiteY4" fmla="*/ 10000 h 10000"/>
                <a:gd name="connsiteX5" fmla="*/ 0 w 10000"/>
                <a:gd name="connsiteY5" fmla="*/ 0 h 10000"/>
                <a:gd name="connsiteX0" fmla="*/ 0 w 10000"/>
                <a:gd name="connsiteY0" fmla="*/ 0 h 10000"/>
                <a:gd name="connsiteX1" fmla="*/ 4870 w 10000"/>
                <a:gd name="connsiteY1" fmla="*/ 48 h 10000"/>
                <a:gd name="connsiteX2" fmla="*/ 5365 w 10000"/>
                <a:gd name="connsiteY2" fmla="*/ 1 h 10000"/>
                <a:gd name="connsiteX3" fmla="*/ 10000 w 10000"/>
                <a:gd name="connsiteY3" fmla="*/ 0 h 10000"/>
                <a:gd name="connsiteX4" fmla="*/ 8000 w 10000"/>
                <a:gd name="connsiteY4" fmla="*/ 10000 h 10000"/>
                <a:gd name="connsiteX5" fmla="*/ 2000 w 10000"/>
                <a:gd name="connsiteY5" fmla="*/ 10000 h 10000"/>
                <a:gd name="connsiteX6" fmla="*/ 0 w 10000"/>
                <a:gd name="connsiteY6" fmla="*/ 0 h 10000"/>
                <a:gd name="connsiteX0" fmla="*/ 0 w 10000"/>
                <a:gd name="connsiteY0" fmla="*/ 0 h 10000"/>
                <a:gd name="connsiteX1" fmla="*/ 4310 w 10000"/>
                <a:gd name="connsiteY1" fmla="*/ 1 h 10000"/>
                <a:gd name="connsiteX2" fmla="*/ 4870 w 10000"/>
                <a:gd name="connsiteY2" fmla="*/ 48 h 10000"/>
                <a:gd name="connsiteX3" fmla="*/ 5365 w 10000"/>
                <a:gd name="connsiteY3" fmla="*/ 1 h 10000"/>
                <a:gd name="connsiteX4" fmla="*/ 10000 w 10000"/>
                <a:gd name="connsiteY4" fmla="*/ 0 h 10000"/>
                <a:gd name="connsiteX5" fmla="*/ 8000 w 10000"/>
                <a:gd name="connsiteY5" fmla="*/ 10000 h 10000"/>
                <a:gd name="connsiteX6" fmla="*/ 2000 w 10000"/>
                <a:gd name="connsiteY6" fmla="*/ 10000 h 10000"/>
                <a:gd name="connsiteX7" fmla="*/ 0 w 10000"/>
                <a:gd name="connsiteY7" fmla="*/ 0 h 10000"/>
                <a:gd name="connsiteX0" fmla="*/ 0 w 10000"/>
                <a:gd name="connsiteY0" fmla="*/ 0 h 10000"/>
                <a:gd name="connsiteX1" fmla="*/ 4310 w 10000"/>
                <a:gd name="connsiteY1" fmla="*/ 1 h 10000"/>
                <a:gd name="connsiteX2" fmla="*/ 4896 w 10000"/>
                <a:gd name="connsiteY2" fmla="*/ 2594 h 10000"/>
                <a:gd name="connsiteX3" fmla="*/ 5365 w 10000"/>
                <a:gd name="connsiteY3" fmla="*/ 1 h 10000"/>
                <a:gd name="connsiteX4" fmla="*/ 10000 w 10000"/>
                <a:gd name="connsiteY4" fmla="*/ 0 h 10000"/>
                <a:gd name="connsiteX5" fmla="*/ 8000 w 10000"/>
                <a:gd name="connsiteY5" fmla="*/ 10000 h 10000"/>
                <a:gd name="connsiteX6" fmla="*/ 2000 w 10000"/>
                <a:gd name="connsiteY6" fmla="*/ 10000 h 10000"/>
                <a:gd name="connsiteX7" fmla="*/ 0 w 10000"/>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000">
                  <a:moveTo>
                    <a:pt x="0" y="0"/>
                  </a:moveTo>
                  <a:lnTo>
                    <a:pt x="4310" y="1"/>
                  </a:lnTo>
                  <a:lnTo>
                    <a:pt x="4896" y="2594"/>
                  </a:lnTo>
                  <a:lnTo>
                    <a:pt x="5365" y="1"/>
                  </a:lnTo>
                  <a:lnTo>
                    <a:pt x="10000" y="0"/>
                  </a:lnTo>
                  <a:lnTo>
                    <a:pt x="8000" y="10000"/>
                  </a:lnTo>
                  <a:lnTo>
                    <a:pt x="2000" y="10000"/>
                  </a:lnTo>
                  <a:lnTo>
                    <a:pt x="0" y="0"/>
                  </a:lnTo>
                  <a:close/>
                </a:path>
              </a:pathLst>
            </a:cu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7200" b="1" dirty="0">
                <a:solidFill>
                  <a:schemeClr val="tx1"/>
                </a:solidFill>
              </a:endParaRPr>
            </a:p>
          </p:txBody>
        </p:sp>
        <p:sp>
          <p:nvSpPr>
            <p:cNvPr id="62" name="TextBox 61"/>
            <p:cNvSpPr txBox="1"/>
            <p:nvPr/>
          </p:nvSpPr>
          <p:spPr>
            <a:xfrm>
              <a:off x="5579479" y="1563468"/>
              <a:ext cx="534686" cy="430887"/>
            </a:xfrm>
            <a:prstGeom prst="rect">
              <a:avLst/>
            </a:prstGeom>
            <a:noFill/>
          </p:spPr>
          <p:txBody>
            <a:bodyPr wrap="square" rtlCol="0">
              <a:spAutoFit/>
            </a:bodyPr>
            <a:lstStyle/>
            <a:p>
              <a:pPr algn="ctr"/>
              <a:r>
                <a:rPr lang="en-US" sz="2200" b="1" dirty="0"/>
                <a:t>X</a:t>
              </a:r>
            </a:p>
          </p:txBody>
        </p:sp>
      </p:grpSp>
      <p:grpSp>
        <p:nvGrpSpPr>
          <p:cNvPr id="70" name="Group 69"/>
          <p:cNvGrpSpPr/>
          <p:nvPr/>
        </p:nvGrpSpPr>
        <p:grpSpPr>
          <a:xfrm>
            <a:off x="6954394" y="1257300"/>
            <a:ext cx="1071688" cy="2116027"/>
            <a:chOff x="7084156" y="1563467"/>
            <a:chExt cx="1071688" cy="2116027"/>
          </a:xfrm>
        </p:grpSpPr>
        <p:sp>
          <p:nvSpPr>
            <p:cNvPr id="30" name="Rectangle 29"/>
            <p:cNvSpPr/>
            <p:nvPr/>
          </p:nvSpPr>
          <p:spPr>
            <a:xfrm>
              <a:off x="7084156" y="2955903"/>
              <a:ext cx="1071688" cy="723591"/>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b="1" dirty="0"/>
                <a:t>Data Memory</a:t>
              </a:r>
            </a:p>
          </p:txBody>
        </p:sp>
        <p:sp>
          <p:nvSpPr>
            <p:cNvPr id="64" name="TextBox 63"/>
            <p:cNvSpPr txBox="1"/>
            <p:nvPr/>
          </p:nvSpPr>
          <p:spPr>
            <a:xfrm>
              <a:off x="7084156" y="1563467"/>
              <a:ext cx="1071688" cy="430887"/>
            </a:xfrm>
            <a:prstGeom prst="rect">
              <a:avLst/>
            </a:prstGeom>
            <a:noFill/>
          </p:spPr>
          <p:txBody>
            <a:bodyPr wrap="square" rtlCol="0">
              <a:spAutoFit/>
            </a:bodyPr>
            <a:lstStyle/>
            <a:p>
              <a:pPr algn="ctr"/>
              <a:r>
                <a:rPr lang="en-US" sz="2200" b="1" dirty="0"/>
                <a:t>M</a:t>
              </a:r>
            </a:p>
          </p:txBody>
        </p:sp>
      </p:grpSp>
      <p:grpSp>
        <p:nvGrpSpPr>
          <p:cNvPr id="78" name="Group 77"/>
          <p:cNvGrpSpPr/>
          <p:nvPr/>
        </p:nvGrpSpPr>
        <p:grpSpPr>
          <a:xfrm>
            <a:off x="3085585" y="2998850"/>
            <a:ext cx="5829815" cy="1988798"/>
            <a:chOff x="3215347" y="3305017"/>
            <a:chExt cx="5829815" cy="1988798"/>
          </a:xfrm>
        </p:grpSpPr>
        <p:sp>
          <p:nvSpPr>
            <p:cNvPr id="59" name="Freeform: Shape 58"/>
            <p:cNvSpPr/>
            <p:nvPr/>
          </p:nvSpPr>
          <p:spPr>
            <a:xfrm>
              <a:off x="3215347" y="3305017"/>
              <a:ext cx="5829815" cy="1988798"/>
            </a:xfrm>
            <a:custGeom>
              <a:avLst/>
              <a:gdLst>
                <a:gd name="connsiteX0" fmla="*/ 5741464 w 6339639"/>
                <a:gd name="connsiteY0" fmla="*/ 154936 h 2140989"/>
                <a:gd name="connsiteX1" fmla="*/ 5917734 w 6339639"/>
                <a:gd name="connsiteY1" fmla="*/ 176970 h 2140989"/>
                <a:gd name="connsiteX2" fmla="*/ 5939767 w 6339639"/>
                <a:gd name="connsiteY2" fmla="*/ 1939669 h 2140989"/>
                <a:gd name="connsiteX3" fmla="*/ 541502 w 6339639"/>
                <a:gd name="connsiteY3" fmla="*/ 1983736 h 2140989"/>
                <a:gd name="connsiteX4" fmla="*/ 475401 w 6339639"/>
                <a:gd name="connsiteY4" fmla="*/ 882049 h 2140989"/>
                <a:gd name="connsiteX0" fmla="*/ 5708869 w 5978254"/>
                <a:gd name="connsiteY0" fmla="*/ 157227 h 2163406"/>
                <a:gd name="connsiteX1" fmla="*/ 5885139 w 5978254"/>
                <a:gd name="connsiteY1" fmla="*/ 179261 h 2163406"/>
                <a:gd name="connsiteX2" fmla="*/ 5433447 w 5978254"/>
                <a:gd name="connsiteY2" fmla="*/ 1975011 h 2163406"/>
                <a:gd name="connsiteX3" fmla="*/ 508907 w 5978254"/>
                <a:gd name="connsiteY3" fmla="*/ 1986027 h 2163406"/>
                <a:gd name="connsiteX4" fmla="*/ 442806 w 5978254"/>
                <a:gd name="connsiteY4" fmla="*/ 884340 h 2163406"/>
                <a:gd name="connsiteX0" fmla="*/ 5708869 w 6071969"/>
                <a:gd name="connsiteY0" fmla="*/ 18897 h 1974027"/>
                <a:gd name="connsiteX1" fmla="*/ 6039375 w 6071969"/>
                <a:gd name="connsiteY1" fmla="*/ 834145 h 1974027"/>
                <a:gd name="connsiteX2" fmla="*/ 5433447 w 6071969"/>
                <a:gd name="connsiteY2" fmla="*/ 1836681 h 1974027"/>
                <a:gd name="connsiteX3" fmla="*/ 508907 w 6071969"/>
                <a:gd name="connsiteY3" fmla="*/ 1847697 h 1974027"/>
                <a:gd name="connsiteX4" fmla="*/ 442806 w 6071969"/>
                <a:gd name="connsiteY4" fmla="*/ 746010 h 1974027"/>
                <a:gd name="connsiteX0" fmla="*/ 5708869 w 6100282"/>
                <a:gd name="connsiteY0" fmla="*/ 23014 h 1978144"/>
                <a:gd name="connsiteX1" fmla="*/ 6039375 w 6100282"/>
                <a:gd name="connsiteY1" fmla="*/ 838262 h 1978144"/>
                <a:gd name="connsiteX2" fmla="*/ 5433447 w 6100282"/>
                <a:gd name="connsiteY2" fmla="*/ 1840798 h 1978144"/>
                <a:gd name="connsiteX3" fmla="*/ 508907 w 6100282"/>
                <a:gd name="connsiteY3" fmla="*/ 1851814 h 1978144"/>
                <a:gd name="connsiteX4" fmla="*/ 442806 w 6100282"/>
                <a:gd name="connsiteY4" fmla="*/ 750127 h 1978144"/>
                <a:gd name="connsiteX0" fmla="*/ 5689390 w 6035607"/>
                <a:gd name="connsiteY0" fmla="*/ 19164 h 2013074"/>
                <a:gd name="connsiteX1" fmla="*/ 6019896 w 6035607"/>
                <a:gd name="connsiteY1" fmla="*/ 834412 h 2013074"/>
                <a:gd name="connsiteX2" fmla="*/ 5127530 w 6035607"/>
                <a:gd name="connsiteY2" fmla="*/ 1903050 h 2013074"/>
                <a:gd name="connsiteX3" fmla="*/ 489428 w 6035607"/>
                <a:gd name="connsiteY3" fmla="*/ 1847964 h 2013074"/>
                <a:gd name="connsiteX4" fmla="*/ 423327 w 6035607"/>
                <a:gd name="connsiteY4" fmla="*/ 746277 h 2013074"/>
                <a:gd name="connsiteX0" fmla="*/ 5689390 w 6021755"/>
                <a:gd name="connsiteY0" fmla="*/ 17663 h 2011573"/>
                <a:gd name="connsiteX1" fmla="*/ 6019896 w 6021755"/>
                <a:gd name="connsiteY1" fmla="*/ 832911 h 2011573"/>
                <a:gd name="connsiteX2" fmla="*/ 5127530 w 6021755"/>
                <a:gd name="connsiteY2" fmla="*/ 1901549 h 2011573"/>
                <a:gd name="connsiteX3" fmla="*/ 489428 w 6021755"/>
                <a:gd name="connsiteY3" fmla="*/ 1846463 h 2011573"/>
                <a:gd name="connsiteX4" fmla="*/ 423327 w 6021755"/>
                <a:gd name="connsiteY4" fmla="*/ 744776 h 2011573"/>
                <a:gd name="connsiteX0" fmla="*/ 5689390 w 6029414"/>
                <a:gd name="connsiteY0" fmla="*/ 40 h 1993950"/>
                <a:gd name="connsiteX1" fmla="*/ 6019896 w 6029414"/>
                <a:gd name="connsiteY1" fmla="*/ 815288 h 1993950"/>
                <a:gd name="connsiteX2" fmla="*/ 5127530 w 6029414"/>
                <a:gd name="connsiteY2" fmla="*/ 1883926 h 1993950"/>
                <a:gd name="connsiteX3" fmla="*/ 489428 w 6029414"/>
                <a:gd name="connsiteY3" fmla="*/ 1828840 h 1993950"/>
                <a:gd name="connsiteX4" fmla="*/ 423327 w 6029414"/>
                <a:gd name="connsiteY4" fmla="*/ 727153 h 1993950"/>
                <a:gd name="connsiteX0" fmla="*/ 5834928 w 6174952"/>
                <a:gd name="connsiteY0" fmla="*/ 40 h 1896243"/>
                <a:gd name="connsiteX1" fmla="*/ 6165434 w 6174952"/>
                <a:gd name="connsiteY1" fmla="*/ 815288 h 1896243"/>
                <a:gd name="connsiteX2" fmla="*/ 5273068 w 6174952"/>
                <a:gd name="connsiteY2" fmla="*/ 1883926 h 1896243"/>
                <a:gd name="connsiteX3" fmla="*/ 403611 w 6174952"/>
                <a:gd name="connsiteY3" fmla="*/ 1355114 h 1896243"/>
                <a:gd name="connsiteX4" fmla="*/ 568865 w 6174952"/>
                <a:gd name="connsiteY4" fmla="*/ 727153 h 1896243"/>
                <a:gd name="connsiteX0" fmla="*/ 5770105 w 6110129"/>
                <a:gd name="connsiteY0" fmla="*/ 40 h 1896243"/>
                <a:gd name="connsiteX1" fmla="*/ 6100611 w 6110129"/>
                <a:gd name="connsiteY1" fmla="*/ 815288 h 1896243"/>
                <a:gd name="connsiteX2" fmla="*/ 5208245 w 6110129"/>
                <a:gd name="connsiteY2" fmla="*/ 1883926 h 1896243"/>
                <a:gd name="connsiteX3" fmla="*/ 338788 w 6110129"/>
                <a:gd name="connsiteY3" fmla="*/ 1355114 h 1896243"/>
                <a:gd name="connsiteX4" fmla="*/ 504042 w 6110129"/>
                <a:gd name="connsiteY4" fmla="*/ 727153 h 1896243"/>
                <a:gd name="connsiteX0" fmla="*/ 5487762 w 5827786"/>
                <a:gd name="connsiteY0" fmla="*/ 40 h 1904784"/>
                <a:gd name="connsiteX1" fmla="*/ 5818268 w 5827786"/>
                <a:gd name="connsiteY1" fmla="*/ 815288 h 1904784"/>
                <a:gd name="connsiteX2" fmla="*/ 4925902 w 5827786"/>
                <a:gd name="connsiteY2" fmla="*/ 1883926 h 1904784"/>
                <a:gd name="connsiteX3" fmla="*/ 56445 w 5827786"/>
                <a:gd name="connsiteY3" fmla="*/ 1355114 h 1904784"/>
                <a:gd name="connsiteX4" fmla="*/ 221699 w 5827786"/>
                <a:gd name="connsiteY4" fmla="*/ 727153 h 1904784"/>
                <a:gd name="connsiteX0" fmla="*/ 5487762 w 5847849"/>
                <a:gd name="connsiteY0" fmla="*/ 38 h 1903566"/>
                <a:gd name="connsiteX1" fmla="*/ 5840301 w 5847849"/>
                <a:gd name="connsiteY1" fmla="*/ 837320 h 1903566"/>
                <a:gd name="connsiteX2" fmla="*/ 4925902 w 5847849"/>
                <a:gd name="connsiteY2" fmla="*/ 1883924 h 1903566"/>
                <a:gd name="connsiteX3" fmla="*/ 56445 w 5847849"/>
                <a:gd name="connsiteY3" fmla="*/ 1355112 h 1903566"/>
                <a:gd name="connsiteX4" fmla="*/ 221699 w 5847849"/>
                <a:gd name="connsiteY4" fmla="*/ 727151 h 1903566"/>
                <a:gd name="connsiteX0" fmla="*/ 5487762 w 5842142"/>
                <a:gd name="connsiteY0" fmla="*/ 39 h 1903567"/>
                <a:gd name="connsiteX1" fmla="*/ 5840301 w 5842142"/>
                <a:gd name="connsiteY1" fmla="*/ 837321 h 1903567"/>
                <a:gd name="connsiteX2" fmla="*/ 4925902 w 5842142"/>
                <a:gd name="connsiteY2" fmla="*/ 1883925 h 1903567"/>
                <a:gd name="connsiteX3" fmla="*/ 56445 w 5842142"/>
                <a:gd name="connsiteY3" fmla="*/ 1355113 h 1903567"/>
                <a:gd name="connsiteX4" fmla="*/ 221699 w 5842142"/>
                <a:gd name="connsiteY4" fmla="*/ 727152 h 1903567"/>
                <a:gd name="connsiteX0" fmla="*/ 5468793 w 5823173"/>
                <a:gd name="connsiteY0" fmla="*/ 39 h 1896197"/>
                <a:gd name="connsiteX1" fmla="*/ 5821332 w 5823173"/>
                <a:gd name="connsiteY1" fmla="*/ 837321 h 1896197"/>
                <a:gd name="connsiteX2" fmla="*/ 4906933 w 5823173"/>
                <a:gd name="connsiteY2" fmla="*/ 1883925 h 1896197"/>
                <a:gd name="connsiteX3" fmla="*/ 37476 w 5823173"/>
                <a:gd name="connsiteY3" fmla="*/ 1355113 h 1896197"/>
                <a:gd name="connsiteX4" fmla="*/ 202730 w 5823173"/>
                <a:gd name="connsiteY4" fmla="*/ 727152 h 1896197"/>
                <a:gd name="connsiteX0" fmla="*/ 5488383 w 5842763"/>
                <a:gd name="connsiteY0" fmla="*/ 39 h 1896197"/>
                <a:gd name="connsiteX1" fmla="*/ 5840922 w 5842763"/>
                <a:gd name="connsiteY1" fmla="*/ 837321 h 1896197"/>
                <a:gd name="connsiteX2" fmla="*/ 4926523 w 5842763"/>
                <a:gd name="connsiteY2" fmla="*/ 1883925 h 1896197"/>
                <a:gd name="connsiteX3" fmla="*/ 57066 w 5842763"/>
                <a:gd name="connsiteY3" fmla="*/ 1355113 h 1896197"/>
                <a:gd name="connsiteX4" fmla="*/ 222320 w 5842763"/>
                <a:gd name="connsiteY4" fmla="*/ 727152 h 1896197"/>
                <a:gd name="connsiteX0" fmla="*/ 5393885 w 5747402"/>
                <a:gd name="connsiteY0" fmla="*/ 39 h 1906750"/>
                <a:gd name="connsiteX1" fmla="*/ 5746424 w 5747402"/>
                <a:gd name="connsiteY1" fmla="*/ 837321 h 1906750"/>
                <a:gd name="connsiteX2" fmla="*/ 4832025 w 5747402"/>
                <a:gd name="connsiteY2" fmla="*/ 1883925 h 1906750"/>
                <a:gd name="connsiteX3" fmla="*/ 149855 w 5747402"/>
                <a:gd name="connsiteY3" fmla="*/ 1476299 h 1906750"/>
                <a:gd name="connsiteX4" fmla="*/ 127822 w 5747402"/>
                <a:gd name="connsiteY4" fmla="*/ 727152 h 1906750"/>
                <a:gd name="connsiteX0" fmla="*/ 5455415 w 5808932"/>
                <a:gd name="connsiteY0" fmla="*/ 39 h 1916844"/>
                <a:gd name="connsiteX1" fmla="*/ 5807954 w 5808932"/>
                <a:gd name="connsiteY1" fmla="*/ 837321 h 1916844"/>
                <a:gd name="connsiteX2" fmla="*/ 4893555 w 5808932"/>
                <a:gd name="connsiteY2" fmla="*/ 1883925 h 1916844"/>
                <a:gd name="connsiteX3" fmla="*/ 211385 w 5808932"/>
                <a:gd name="connsiteY3" fmla="*/ 1476299 h 1916844"/>
                <a:gd name="connsiteX4" fmla="*/ 189352 w 5808932"/>
                <a:gd name="connsiteY4" fmla="*/ 727152 h 1916844"/>
                <a:gd name="connsiteX0" fmla="*/ 5396916 w 5750433"/>
                <a:gd name="connsiteY0" fmla="*/ 39 h 1901831"/>
                <a:gd name="connsiteX1" fmla="*/ 5749455 w 5750433"/>
                <a:gd name="connsiteY1" fmla="*/ 837321 h 1901831"/>
                <a:gd name="connsiteX2" fmla="*/ 4835056 w 5750433"/>
                <a:gd name="connsiteY2" fmla="*/ 1883925 h 1901831"/>
                <a:gd name="connsiteX3" fmla="*/ 152886 w 5750433"/>
                <a:gd name="connsiteY3" fmla="*/ 1476299 h 1901831"/>
                <a:gd name="connsiteX4" fmla="*/ 130853 w 5750433"/>
                <a:gd name="connsiteY4" fmla="*/ 727152 h 1901831"/>
                <a:gd name="connsiteX0" fmla="*/ 5489573 w 5843090"/>
                <a:gd name="connsiteY0" fmla="*/ 39 h 1913707"/>
                <a:gd name="connsiteX1" fmla="*/ 5842112 w 5843090"/>
                <a:gd name="connsiteY1" fmla="*/ 837321 h 1913707"/>
                <a:gd name="connsiteX2" fmla="*/ 4927713 w 5843090"/>
                <a:gd name="connsiteY2" fmla="*/ 1883925 h 1913707"/>
                <a:gd name="connsiteX3" fmla="*/ 245543 w 5843090"/>
                <a:gd name="connsiteY3" fmla="*/ 1476299 h 1913707"/>
                <a:gd name="connsiteX4" fmla="*/ 223510 w 5843090"/>
                <a:gd name="connsiteY4" fmla="*/ 727152 h 1913707"/>
                <a:gd name="connsiteX0" fmla="*/ 5661374 w 6047275"/>
                <a:gd name="connsiteY0" fmla="*/ 42 h 1905039"/>
                <a:gd name="connsiteX1" fmla="*/ 6013913 w 6047275"/>
                <a:gd name="connsiteY1" fmla="*/ 837324 h 1905039"/>
                <a:gd name="connsiteX2" fmla="*/ 5099514 w 6047275"/>
                <a:gd name="connsiteY2" fmla="*/ 1883928 h 1905039"/>
                <a:gd name="connsiteX3" fmla="*/ 417344 w 6047275"/>
                <a:gd name="connsiteY3" fmla="*/ 1476302 h 1905039"/>
                <a:gd name="connsiteX4" fmla="*/ 395311 w 6047275"/>
                <a:gd name="connsiteY4" fmla="*/ 727155 h 1905039"/>
                <a:gd name="connsiteX0" fmla="*/ 5661374 w 6047275"/>
                <a:gd name="connsiteY0" fmla="*/ 42 h 1932355"/>
                <a:gd name="connsiteX1" fmla="*/ 6013913 w 6047275"/>
                <a:gd name="connsiteY1" fmla="*/ 837324 h 1932355"/>
                <a:gd name="connsiteX2" fmla="*/ 5099514 w 6047275"/>
                <a:gd name="connsiteY2" fmla="*/ 1883928 h 1932355"/>
                <a:gd name="connsiteX3" fmla="*/ 2025805 w 6047275"/>
                <a:gd name="connsiteY3" fmla="*/ 1729692 h 1932355"/>
                <a:gd name="connsiteX4" fmla="*/ 417344 w 6047275"/>
                <a:gd name="connsiteY4" fmla="*/ 1476302 h 1932355"/>
                <a:gd name="connsiteX5" fmla="*/ 395311 w 6047275"/>
                <a:gd name="connsiteY5" fmla="*/ 727155 h 1932355"/>
                <a:gd name="connsiteX0" fmla="*/ 5443914 w 5829815"/>
                <a:gd name="connsiteY0" fmla="*/ 42 h 1988798"/>
                <a:gd name="connsiteX1" fmla="*/ 5796453 w 5829815"/>
                <a:gd name="connsiteY1" fmla="*/ 837324 h 1988798"/>
                <a:gd name="connsiteX2" fmla="*/ 4882054 w 5829815"/>
                <a:gd name="connsiteY2" fmla="*/ 1883928 h 1988798"/>
                <a:gd name="connsiteX3" fmla="*/ 1720210 w 5829815"/>
                <a:gd name="connsiteY3" fmla="*/ 1905962 h 1988798"/>
                <a:gd name="connsiteX4" fmla="*/ 199884 w 5829815"/>
                <a:gd name="connsiteY4" fmla="*/ 1476302 h 1988798"/>
                <a:gd name="connsiteX5" fmla="*/ 177851 w 5829815"/>
                <a:gd name="connsiteY5" fmla="*/ 727155 h 1988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29815" h="1988798">
                  <a:moveTo>
                    <a:pt x="5443914" y="42"/>
                  </a:moveTo>
                  <a:cubicBezTo>
                    <a:pt x="5790946" y="-5466"/>
                    <a:pt x="5890096" y="523343"/>
                    <a:pt x="5796453" y="837324"/>
                  </a:cubicBezTo>
                  <a:cubicBezTo>
                    <a:pt x="5702810" y="1151305"/>
                    <a:pt x="5561428" y="1705822"/>
                    <a:pt x="4882054" y="1883928"/>
                  </a:cubicBezTo>
                  <a:cubicBezTo>
                    <a:pt x="4202680" y="2062034"/>
                    <a:pt x="2500572" y="1973900"/>
                    <a:pt x="1720210" y="1905962"/>
                  </a:cubicBezTo>
                  <a:cubicBezTo>
                    <a:pt x="939848" y="1838024"/>
                    <a:pt x="456944" y="1672770"/>
                    <a:pt x="199884" y="1476302"/>
                  </a:cubicBezTo>
                  <a:cubicBezTo>
                    <a:pt x="-57176" y="1279834"/>
                    <a:pt x="-68192" y="683088"/>
                    <a:pt x="177851" y="727155"/>
                  </a:cubicBezTo>
                </a:path>
              </a:pathLst>
            </a:custGeom>
            <a:noFill/>
            <a:ln w="381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p:cNvSpPr/>
            <p:nvPr/>
          </p:nvSpPr>
          <p:spPr>
            <a:xfrm>
              <a:off x="3261240" y="3320935"/>
              <a:ext cx="3821496" cy="1643241"/>
            </a:xfrm>
            <a:custGeom>
              <a:avLst/>
              <a:gdLst>
                <a:gd name="connsiteX0" fmla="*/ 3036547 w 3325542"/>
                <a:gd name="connsiteY0" fmla="*/ 0 h 1671477"/>
                <a:gd name="connsiteX1" fmla="*/ 3091632 w 3325542"/>
                <a:gd name="connsiteY1" fmla="*/ 1553378 h 1671477"/>
                <a:gd name="connsiteX2" fmla="*/ 480634 w 3325542"/>
                <a:gd name="connsiteY2" fmla="*/ 1487277 h 1671477"/>
                <a:gd name="connsiteX3" fmla="*/ 17926 w 3325542"/>
                <a:gd name="connsiteY3" fmla="*/ 881350 h 1671477"/>
                <a:gd name="connsiteX4" fmla="*/ 139111 w 3325542"/>
                <a:gd name="connsiteY4" fmla="*/ 738130 h 1671477"/>
                <a:gd name="connsiteX0" fmla="*/ 3036547 w 3147166"/>
                <a:gd name="connsiteY0" fmla="*/ 0 h 1528592"/>
                <a:gd name="connsiteX1" fmla="*/ 2684008 w 3147166"/>
                <a:gd name="connsiteY1" fmla="*/ 1311007 h 1528592"/>
                <a:gd name="connsiteX2" fmla="*/ 480634 w 3147166"/>
                <a:gd name="connsiteY2" fmla="*/ 1487277 h 1528592"/>
                <a:gd name="connsiteX3" fmla="*/ 17926 w 3147166"/>
                <a:gd name="connsiteY3" fmla="*/ 881350 h 1528592"/>
                <a:gd name="connsiteX4" fmla="*/ 139111 w 3147166"/>
                <a:gd name="connsiteY4" fmla="*/ 738130 h 1528592"/>
                <a:gd name="connsiteX0" fmla="*/ 2983597 w 3094216"/>
                <a:gd name="connsiteY0" fmla="*/ 0 h 1508244"/>
                <a:gd name="connsiteX1" fmla="*/ 2631058 w 3094216"/>
                <a:gd name="connsiteY1" fmla="*/ 1311007 h 1508244"/>
                <a:gd name="connsiteX2" fmla="*/ 427684 w 3094216"/>
                <a:gd name="connsiteY2" fmla="*/ 1487277 h 1508244"/>
                <a:gd name="connsiteX3" fmla="*/ 31077 w 3094216"/>
                <a:gd name="connsiteY3" fmla="*/ 1156772 h 1508244"/>
                <a:gd name="connsiteX4" fmla="*/ 86161 w 3094216"/>
                <a:gd name="connsiteY4" fmla="*/ 738130 h 1508244"/>
                <a:gd name="connsiteX0" fmla="*/ 3012809 w 3123428"/>
                <a:gd name="connsiteY0" fmla="*/ 0 h 1508244"/>
                <a:gd name="connsiteX1" fmla="*/ 2660270 w 3123428"/>
                <a:gd name="connsiteY1" fmla="*/ 1311007 h 1508244"/>
                <a:gd name="connsiteX2" fmla="*/ 456896 w 3123428"/>
                <a:gd name="connsiteY2" fmla="*/ 1487277 h 1508244"/>
                <a:gd name="connsiteX3" fmla="*/ 60289 w 3123428"/>
                <a:gd name="connsiteY3" fmla="*/ 1156772 h 1508244"/>
                <a:gd name="connsiteX4" fmla="*/ 115373 w 3123428"/>
                <a:gd name="connsiteY4" fmla="*/ 738130 h 1508244"/>
                <a:gd name="connsiteX0" fmla="*/ 2990419 w 3101038"/>
                <a:gd name="connsiteY0" fmla="*/ 0 h 1506619"/>
                <a:gd name="connsiteX1" fmla="*/ 2637880 w 3101038"/>
                <a:gd name="connsiteY1" fmla="*/ 1311007 h 1506619"/>
                <a:gd name="connsiteX2" fmla="*/ 434506 w 3101038"/>
                <a:gd name="connsiteY2" fmla="*/ 1487277 h 1506619"/>
                <a:gd name="connsiteX3" fmla="*/ 92984 w 3101038"/>
                <a:gd name="connsiteY3" fmla="*/ 1178806 h 1506619"/>
                <a:gd name="connsiteX4" fmla="*/ 92983 w 3101038"/>
                <a:gd name="connsiteY4" fmla="*/ 738130 h 1506619"/>
                <a:gd name="connsiteX0" fmla="*/ 3036240 w 3123451"/>
                <a:gd name="connsiteY0" fmla="*/ 0 h 1613020"/>
                <a:gd name="connsiteX1" fmla="*/ 2683701 w 3123451"/>
                <a:gd name="connsiteY1" fmla="*/ 1311007 h 1613020"/>
                <a:gd name="connsiteX2" fmla="*/ 1295575 w 3123451"/>
                <a:gd name="connsiteY2" fmla="*/ 1608463 h 1613020"/>
                <a:gd name="connsiteX3" fmla="*/ 138805 w 3123451"/>
                <a:gd name="connsiteY3" fmla="*/ 1178806 h 1613020"/>
                <a:gd name="connsiteX4" fmla="*/ 138804 w 3123451"/>
                <a:gd name="connsiteY4" fmla="*/ 738130 h 1613020"/>
                <a:gd name="connsiteX0" fmla="*/ 3006533 w 3093744"/>
                <a:gd name="connsiteY0" fmla="*/ 0 h 1610958"/>
                <a:gd name="connsiteX1" fmla="*/ 2653994 w 3093744"/>
                <a:gd name="connsiteY1" fmla="*/ 1311007 h 1610958"/>
                <a:gd name="connsiteX2" fmla="*/ 1265868 w 3093744"/>
                <a:gd name="connsiteY2" fmla="*/ 1608463 h 1610958"/>
                <a:gd name="connsiteX3" fmla="*/ 175199 w 3093744"/>
                <a:gd name="connsiteY3" fmla="*/ 1222873 h 1610958"/>
                <a:gd name="connsiteX4" fmla="*/ 109097 w 3093744"/>
                <a:gd name="connsiteY4" fmla="*/ 738130 h 1610958"/>
                <a:gd name="connsiteX0" fmla="*/ 3568394 w 3613983"/>
                <a:gd name="connsiteY0" fmla="*/ 0 h 1555609"/>
                <a:gd name="connsiteX1" fmla="*/ 2653994 w 3613983"/>
                <a:gd name="connsiteY1" fmla="*/ 1255922 h 1555609"/>
                <a:gd name="connsiteX2" fmla="*/ 1265868 w 3613983"/>
                <a:gd name="connsiteY2" fmla="*/ 1553378 h 1555609"/>
                <a:gd name="connsiteX3" fmla="*/ 175199 w 3613983"/>
                <a:gd name="connsiteY3" fmla="*/ 1167788 h 1555609"/>
                <a:gd name="connsiteX4" fmla="*/ 109097 w 3613983"/>
                <a:gd name="connsiteY4" fmla="*/ 683045 h 1555609"/>
                <a:gd name="connsiteX0" fmla="*/ 3568394 w 3811989"/>
                <a:gd name="connsiteY0" fmla="*/ 0 h 1612609"/>
                <a:gd name="connsiteX1" fmla="*/ 3579411 w 3811989"/>
                <a:gd name="connsiteY1" fmla="*/ 1443209 h 1612609"/>
                <a:gd name="connsiteX2" fmla="*/ 1265868 w 3811989"/>
                <a:gd name="connsiteY2" fmla="*/ 1553378 h 1612609"/>
                <a:gd name="connsiteX3" fmla="*/ 175199 w 3811989"/>
                <a:gd name="connsiteY3" fmla="*/ 1167788 h 1612609"/>
                <a:gd name="connsiteX4" fmla="*/ 109097 w 3811989"/>
                <a:gd name="connsiteY4" fmla="*/ 683045 h 1612609"/>
                <a:gd name="connsiteX0" fmla="*/ 3580234 w 3808662"/>
                <a:gd name="connsiteY0" fmla="*/ 0 h 1612609"/>
                <a:gd name="connsiteX1" fmla="*/ 3591251 w 3808662"/>
                <a:gd name="connsiteY1" fmla="*/ 1443209 h 1612609"/>
                <a:gd name="connsiteX2" fmla="*/ 1498046 w 3808662"/>
                <a:gd name="connsiteY2" fmla="*/ 1553378 h 1612609"/>
                <a:gd name="connsiteX3" fmla="*/ 187039 w 3808662"/>
                <a:gd name="connsiteY3" fmla="*/ 1167788 h 1612609"/>
                <a:gd name="connsiteX4" fmla="*/ 120937 w 3808662"/>
                <a:gd name="connsiteY4" fmla="*/ 683045 h 1612609"/>
                <a:gd name="connsiteX0" fmla="*/ 3580234 w 3910417"/>
                <a:gd name="connsiteY0" fmla="*/ 0 h 1590419"/>
                <a:gd name="connsiteX1" fmla="*/ 3745488 w 3910417"/>
                <a:gd name="connsiteY1" fmla="*/ 1399141 h 1590419"/>
                <a:gd name="connsiteX2" fmla="*/ 1498046 w 3910417"/>
                <a:gd name="connsiteY2" fmla="*/ 1553378 h 1590419"/>
                <a:gd name="connsiteX3" fmla="*/ 187039 w 3910417"/>
                <a:gd name="connsiteY3" fmla="*/ 1167788 h 1590419"/>
                <a:gd name="connsiteX4" fmla="*/ 120937 w 3910417"/>
                <a:gd name="connsiteY4" fmla="*/ 683045 h 1590419"/>
                <a:gd name="connsiteX0" fmla="*/ 3580234 w 4027896"/>
                <a:gd name="connsiteY0" fmla="*/ 0 h 1565383"/>
                <a:gd name="connsiteX1" fmla="*/ 3745488 w 4027896"/>
                <a:gd name="connsiteY1" fmla="*/ 1399141 h 1565383"/>
                <a:gd name="connsiteX2" fmla="*/ 1498046 w 4027896"/>
                <a:gd name="connsiteY2" fmla="*/ 1553378 h 1565383"/>
                <a:gd name="connsiteX3" fmla="*/ 187039 w 4027896"/>
                <a:gd name="connsiteY3" fmla="*/ 1167788 h 1565383"/>
                <a:gd name="connsiteX4" fmla="*/ 120937 w 4027896"/>
                <a:gd name="connsiteY4" fmla="*/ 683045 h 1565383"/>
                <a:gd name="connsiteX0" fmla="*/ 3580234 w 3925099"/>
                <a:gd name="connsiteY0" fmla="*/ 0 h 1566605"/>
                <a:gd name="connsiteX1" fmla="*/ 3745488 w 3925099"/>
                <a:gd name="connsiteY1" fmla="*/ 1399141 h 1566605"/>
                <a:gd name="connsiteX2" fmla="*/ 1498046 w 3925099"/>
                <a:gd name="connsiteY2" fmla="*/ 1553378 h 1566605"/>
                <a:gd name="connsiteX3" fmla="*/ 187039 w 3925099"/>
                <a:gd name="connsiteY3" fmla="*/ 1167788 h 1566605"/>
                <a:gd name="connsiteX4" fmla="*/ 120937 w 3925099"/>
                <a:gd name="connsiteY4" fmla="*/ 683045 h 1566605"/>
                <a:gd name="connsiteX0" fmla="*/ 3580234 w 3920125"/>
                <a:gd name="connsiteY0" fmla="*/ 0 h 1566605"/>
                <a:gd name="connsiteX1" fmla="*/ 3745488 w 3920125"/>
                <a:gd name="connsiteY1" fmla="*/ 1399141 h 1566605"/>
                <a:gd name="connsiteX2" fmla="*/ 1498046 w 3920125"/>
                <a:gd name="connsiteY2" fmla="*/ 1553378 h 1566605"/>
                <a:gd name="connsiteX3" fmla="*/ 187039 w 3920125"/>
                <a:gd name="connsiteY3" fmla="*/ 1167788 h 1566605"/>
                <a:gd name="connsiteX4" fmla="*/ 120937 w 3920125"/>
                <a:gd name="connsiteY4" fmla="*/ 683045 h 1566605"/>
                <a:gd name="connsiteX0" fmla="*/ 3580234 w 3843062"/>
                <a:gd name="connsiteY0" fmla="*/ 0 h 1566605"/>
                <a:gd name="connsiteX1" fmla="*/ 3635319 w 3843062"/>
                <a:gd name="connsiteY1" fmla="*/ 1399141 h 1566605"/>
                <a:gd name="connsiteX2" fmla="*/ 1498046 w 3843062"/>
                <a:gd name="connsiteY2" fmla="*/ 1553378 h 1566605"/>
                <a:gd name="connsiteX3" fmla="*/ 187039 w 3843062"/>
                <a:gd name="connsiteY3" fmla="*/ 1167788 h 1566605"/>
                <a:gd name="connsiteX4" fmla="*/ 120937 w 3843062"/>
                <a:gd name="connsiteY4" fmla="*/ 683045 h 1566605"/>
                <a:gd name="connsiteX0" fmla="*/ 3569217 w 3824127"/>
                <a:gd name="connsiteY0" fmla="*/ 0 h 1659953"/>
                <a:gd name="connsiteX1" fmla="*/ 3635319 w 3824127"/>
                <a:gd name="connsiteY1" fmla="*/ 1465243 h 1659953"/>
                <a:gd name="connsiteX2" fmla="*/ 1498046 w 3824127"/>
                <a:gd name="connsiteY2" fmla="*/ 1619480 h 1659953"/>
                <a:gd name="connsiteX3" fmla="*/ 187039 w 3824127"/>
                <a:gd name="connsiteY3" fmla="*/ 1233890 h 1659953"/>
                <a:gd name="connsiteX4" fmla="*/ 120937 w 3824127"/>
                <a:gd name="connsiteY4" fmla="*/ 749147 h 1659953"/>
                <a:gd name="connsiteX0" fmla="*/ 3569217 w 3824127"/>
                <a:gd name="connsiteY0" fmla="*/ 0 h 1659953"/>
                <a:gd name="connsiteX1" fmla="*/ 3635319 w 3824127"/>
                <a:gd name="connsiteY1" fmla="*/ 1465243 h 1659953"/>
                <a:gd name="connsiteX2" fmla="*/ 1498046 w 3824127"/>
                <a:gd name="connsiteY2" fmla="*/ 1619480 h 1659953"/>
                <a:gd name="connsiteX3" fmla="*/ 187039 w 3824127"/>
                <a:gd name="connsiteY3" fmla="*/ 1233890 h 1659953"/>
                <a:gd name="connsiteX4" fmla="*/ 120937 w 3824127"/>
                <a:gd name="connsiteY4" fmla="*/ 749147 h 1659953"/>
                <a:gd name="connsiteX0" fmla="*/ 3562867 w 3821496"/>
                <a:gd name="connsiteY0" fmla="*/ 0 h 1643241"/>
                <a:gd name="connsiteX1" fmla="*/ 3635319 w 3821496"/>
                <a:gd name="connsiteY1" fmla="*/ 1449368 h 1643241"/>
                <a:gd name="connsiteX2" fmla="*/ 1498046 w 3821496"/>
                <a:gd name="connsiteY2" fmla="*/ 1603605 h 1643241"/>
                <a:gd name="connsiteX3" fmla="*/ 187039 w 3821496"/>
                <a:gd name="connsiteY3" fmla="*/ 1218015 h 1643241"/>
                <a:gd name="connsiteX4" fmla="*/ 120937 w 3821496"/>
                <a:gd name="connsiteY4" fmla="*/ 733272 h 164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1496" h="1643241">
                  <a:moveTo>
                    <a:pt x="3562867" y="0"/>
                  </a:moveTo>
                  <a:cubicBezTo>
                    <a:pt x="3781369" y="57838"/>
                    <a:pt x="3979456" y="1182101"/>
                    <a:pt x="3635319" y="1449368"/>
                  </a:cubicBezTo>
                  <a:cubicBezTo>
                    <a:pt x="3291182" y="1716635"/>
                    <a:pt x="2072759" y="1642164"/>
                    <a:pt x="1498046" y="1603605"/>
                  </a:cubicBezTo>
                  <a:cubicBezTo>
                    <a:pt x="923333" y="1565046"/>
                    <a:pt x="416557" y="1363070"/>
                    <a:pt x="187039" y="1218015"/>
                  </a:cubicBezTo>
                  <a:cubicBezTo>
                    <a:pt x="-42479" y="1072960"/>
                    <a:pt x="-56251" y="819571"/>
                    <a:pt x="120937" y="733272"/>
                  </a:cubicBezTo>
                </a:path>
              </a:pathLst>
            </a:custGeom>
            <a:noFill/>
            <a:ln w="381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p:cNvSpPr txBox="1"/>
            <p:nvPr/>
          </p:nvSpPr>
          <p:spPr>
            <a:xfrm>
              <a:off x="6457732" y="4798243"/>
              <a:ext cx="1071688" cy="430887"/>
            </a:xfrm>
            <a:prstGeom prst="rect">
              <a:avLst/>
            </a:prstGeom>
            <a:noFill/>
          </p:spPr>
          <p:txBody>
            <a:bodyPr wrap="square" rtlCol="0">
              <a:spAutoFit/>
            </a:bodyPr>
            <a:lstStyle/>
            <a:p>
              <a:pPr algn="ctr"/>
              <a:r>
                <a:rPr lang="en-US" sz="2200" b="1" dirty="0"/>
                <a:t>W</a:t>
              </a:r>
            </a:p>
          </p:txBody>
        </p:sp>
      </p:grpSp>
      <p:grpSp>
        <p:nvGrpSpPr>
          <p:cNvPr id="44" name="Group 43">
            <a:extLst>
              <a:ext uri="{FF2B5EF4-FFF2-40B4-BE49-F238E27FC236}">
                <a16:creationId xmlns:a16="http://schemas.microsoft.com/office/drawing/2014/main" id="{7B5C849A-131B-AA45-93EA-802A0433DBFA}"/>
              </a:ext>
            </a:extLst>
          </p:cNvPr>
          <p:cNvGrpSpPr/>
          <p:nvPr/>
        </p:nvGrpSpPr>
        <p:grpSpPr>
          <a:xfrm>
            <a:off x="8026082" y="1563732"/>
            <a:ext cx="503180" cy="2895599"/>
            <a:chOff x="8155844" y="1869899"/>
            <a:chExt cx="503180" cy="2895599"/>
          </a:xfrm>
        </p:grpSpPr>
        <p:sp>
          <p:nvSpPr>
            <p:cNvPr id="45" name="Rectangle 44">
              <a:extLst>
                <a:ext uri="{FF2B5EF4-FFF2-40B4-BE49-F238E27FC236}">
                  <a16:creationId xmlns:a16="http://schemas.microsoft.com/office/drawing/2014/main" id="{8F392ED3-C8C3-F448-A1D9-D6B08817AECD}"/>
                </a:ext>
              </a:extLst>
            </p:cNvPr>
            <p:cNvSpPr/>
            <p:nvPr/>
          </p:nvSpPr>
          <p:spPr>
            <a:xfrm>
              <a:off x="8409776" y="1869899"/>
              <a:ext cx="249248" cy="2895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p>
          </p:txBody>
        </p:sp>
        <p:cxnSp>
          <p:nvCxnSpPr>
            <p:cNvPr id="48" name="Straight Arrow Connector 47">
              <a:extLst>
                <a:ext uri="{FF2B5EF4-FFF2-40B4-BE49-F238E27FC236}">
                  <a16:creationId xmlns:a16="http://schemas.microsoft.com/office/drawing/2014/main" id="{51796868-A04D-FF4D-BD98-2044885DF663}"/>
                </a:ext>
              </a:extLst>
            </p:cNvPr>
            <p:cNvCxnSpPr>
              <a:endCxn id="45" idx="1"/>
            </p:cNvCxnSpPr>
            <p:nvPr/>
          </p:nvCxnSpPr>
          <p:spPr>
            <a:xfrm>
              <a:off x="8155844" y="3317699"/>
              <a:ext cx="253932" cy="0"/>
            </a:xfrm>
            <a:prstGeom prst="straightConnector1">
              <a:avLst/>
            </a:prstGeom>
            <a:ln w="381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val="7344009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02 - C - Basics">
  <a:themeElements>
    <a:clrScheme name="Custom 2">
      <a:dk1>
        <a:srgbClr val="000000"/>
      </a:dk1>
      <a:lt1>
        <a:srgbClr val="FFFFFF"/>
      </a:lt1>
      <a:dk2>
        <a:srgbClr val="3B481E"/>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Segoe WP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lides_fall_2017" id="{93D034CE-FEB5-4D4D-96F7-6B7F8A5EB99A}" vid="{194AE869-5029-ED49-81EA-C574BDDBE6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45123</TotalTime>
  <Words>2651</Words>
  <Application>Microsoft Macintosh PowerPoint</Application>
  <PresentationFormat>On-screen Show (16:10)</PresentationFormat>
  <Paragraphs>474</Paragraphs>
  <Slides>31</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Cambria Math</vt:lpstr>
      <vt:lpstr>Consolas</vt:lpstr>
      <vt:lpstr>Courier New</vt:lpstr>
      <vt:lpstr>Segoe UI</vt:lpstr>
      <vt:lpstr>Segoe WP Semibold</vt:lpstr>
      <vt:lpstr>Trebuchet MS</vt:lpstr>
      <vt:lpstr>Wingdings</vt:lpstr>
      <vt:lpstr>1_02 - C - Basics</vt:lpstr>
      <vt:lpstr>Multicycle and Microcode</vt:lpstr>
      <vt:lpstr>Class announcements</vt:lpstr>
      <vt:lpstr>Multicycle CPUs</vt:lpstr>
      <vt:lpstr>The problem with single-cycle CPUs</vt:lpstr>
      <vt:lpstr>Taking advantage of the phases</vt:lpstr>
      <vt:lpstr>But we can’t ignore the memory phase.</vt:lpstr>
      <vt:lpstr>Chop chop</vt:lpstr>
      <vt:lpstr>Why does this work?</vt:lpstr>
      <vt:lpstr>Changing the CPU design</vt:lpstr>
      <vt:lpstr>Watching an add (animated)</vt:lpstr>
      <vt:lpstr>Doing a Science to it</vt:lpstr>
      <vt:lpstr>Cycles Per Instruction (CPI)</vt:lpstr>
      <vt:lpstr>Measuring the benefit</vt:lpstr>
      <vt:lpstr>Calculating Average CPI</vt:lpstr>
      <vt:lpstr>The performance equation</vt:lpstr>
      <vt:lpstr>So how much better is it?!??!?</vt:lpstr>
      <vt:lpstr>Well it's a start</vt:lpstr>
      <vt:lpstr>Multi-cycle control</vt:lpstr>
      <vt:lpstr>One problem solved (animated)</vt:lpstr>
      <vt:lpstr>What's a load look like now? (animated)</vt:lpstr>
      <vt:lpstr>So how do we control it all?</vt:lpstr>
      <vt:lpstr>these FSMs just will not leave us alone</vt:lpstr>
      <vt:lpstr>Ways of implementing that FSM</vt:lpstr>
      <vt:lpstr>Microprogramming Time check ≤ ~60 min</vt:lpstr>
      <vt:lpstr>Microprogramming is when…</vt:lpstr>
      <vt:lpstr>Read-only memory? Well…</vt:lpstr>
      <vt:lpstr>The sky ROM size is the limit</vt:lpstr>
      <vt:lpstr>So what's the catch?</vt:lpstr>
      <vt:lpstr>The origins of RISC</vt:lpstr>
      <vt:lpstr>Beware of things that aren’t space-time tradeoffs</vt:lpstr>
      <vt:lpstr>One tool of many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Computer Organization and Assembly!</dc:title>
  <dc:creator>Billingsley, Jarrett F</dc:creator>
  <cp:lastModifiedBy>Billingsley, Jarrett F</cp:lastModifiedBy>
  <cp:revision>966</cp:revision>
  <cp:lastPrinted>2017-11-30T18:14:43Z</cp:lastPrinted>
  <dcterms:created xsi:type="dcterms:W3CDTF">2017-08-16T23:52:35Z</dcterms:created>
  <dcterms:modified xsi:type="dcterms:W3CDTF">2024-04-09T17:42:40Z</dcterms:modified>
</cp:coreProperties>
</file>